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60" r:id="rId6"/>
    <p:sldId id="261"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125" d="100"/>
          <a:sy n="125" d="100"/>
        </p:scale>
        <p:origin x="-11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A711-CDCA-3709-A578-F233E4925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954B0-097D-8907-41FE-CF39C888F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A0AF46-7B6E-E099-26EE-A709EDF96DD0}"/>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5D62D000-5248-573F-98C1-E7665C064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43861-587D-FE43-2313-5B1479BBCC96}"/>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397467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7BAA-E0C8-2FA2-86EF-75DAA9884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A8044E-A71D-B6ED-A587-899C0D851C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B376E-EE26-B462-AB85-54D30954F1FA}"/>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CAD5C4BB-1E59-F607-530B-CCAB575CA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CC7D0-9278-C1CD-6458-87B17DC8A0CC}"/>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214668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0844C-C007-3386-0FB2-F5EE9B5757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2DEA7A-B3A5-175B-6C26-30C631D327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7A990-7839-CBE3-55C5-490148A84925}"/>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AAF0F3CD-02B2-0446-B9FB-1B23AD76A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C9BE1-83E9-1365-9447-86D990944C43}"/>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394025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260E-D803-BA78-F5AE-A3CF48F26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CF00D-498B-EDA1-6A4D-5C9939790B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B0D7D-E1F4-2DF1-CD39-FBA314EAE70D}"/>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B5A0BD4E-12F8-E435-A018-A09E4EE3A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B8DAC-4238-52FA-B2BC-016E4A512F35}"/>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364259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0812-D214-81D8-1BCF-98FF015F6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84FBD7-92AC-7822-47CC-3723304713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34A3FD-8FDE-532D-C21B-77A1CD936801}"/>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DD37E2FD-300B-E2A2-B9F7-B8FED32DB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9F264-BA14-6FDA-9C70-290550247CB7}"/>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289114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2CC7-F29E-7692-C826-09FE2D826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AF4A92-A628-56C5-BF09-FFBFA3EE64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FAC4D8-7000-77E0-5727-76D2783BBA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1059F3-71DC-C81B-B06B-126E429AC6F2}"/>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6" name="Footer Placeholder 5">
            <a:extLst>
              <a:ext uri="{FF2B5EF4-FFF2-40B4-BE49-F238E27FC236}">
                <a16:creationId xmlns:a16="http://schemas.microsoft.com/office/drawing/2014/main" id="{0651D32E-0FD6-4D6B-4D38-D2142A46D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40600-FF6C-A967-D51E-996B033F1844}"/>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19426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776F-4AA9-2EDD-88D6-A502449E0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10FFFD-AAE0-5530-57D6-F9699CC05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42300-1957-022E-BF98-3C755F6996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4963C8-273D-70D6-0950-4FA642552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A7CA8B-1BC1-CB59-FC60-3C864E5CE8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6E1B3-7A7E-3091-D2DF-C3C8397E2EF1}"/>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8" name="Footer Placeholder 7">
            <a:extLst>
              <a:ext uri="{FF2B5EF4-FFF2-40B4-BE49-F238E27FC236}">
                <a16:creationId xmlns:a16="http://schemas.microsoft.com/office/drawing/2014/main" id="{06F06511-5ED9-7BA2-6FF8-4404B9A1FE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55958-DD13-A8D9-7A9A-7E5ABE26EEF4}"/>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187567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7536-51D8-3BDB-53F6-933D8DA7E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240938-2350-D5A2-9CFD-AE893248E236}"/>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4" name="Footer Placeholder 3">
            <a:extLst>
              <a:ext uri="{FF2B5EF4-FFF2-40B4-BE49-F238E27FC236}">
                <a16:creationId xmlns:a16="http://schemas.microsoft.com/office/drawing/2014/main" id="{6C950AF0-67A7-D682-C350-E7DFDAB68D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85D6F-20E4-7815-6BDA-5F52CA4956C3}"/>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148609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72A97-1CC5-37D8-06E4-D515C3118632}"/>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3" name="Footer Placeholder 2">
            <a:extLst>
              <a:ext uri="{FF2B5EF4-FFF2-40B4-BE49-F238E27FC236}">
                <a16:creationId xmlns:a16="http://schemas.microsoft.com/office/drawing/2014/main" id="{9D82F1C2-9D7F-9868-3E4B-8A43366E11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EC623-F8F6-1A6D-A3CF-F77FF072C557}"/>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114449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9526-05DB-B228-72A7-690F05D27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3E23CF-23B3-6B75-B9D9-7BA80DEB2B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232A30-3B96-3A41-2F33-3148F3613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4453B-89FE-992F-0CFE-3CBFDB9D2700}"/>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6" name="Footer Placeholder 5">
            <a:extLst>
              <a:ext uri="{FF2B5EF4-FFF2-40B4-BE49-F238E27FC236}">
                <a16:creationId xmlns:a16="http://schemas.microsoft.com/office/drawing/2014/main" id="{1C0675F9-CCDA-387E-CC83-986A01F02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1B9D8-CAC6-27A0-A9FD-64B69CB5ECE6}"/>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328325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CFD4-D8F9-8086-AADC-FED9A32E6E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8D54EE-A2F3-8E7B-149F-A02B0A3B85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E2EF83-B686-CE98-3CC1-333D3CEAC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0D72A7-7FF8-E8A9-2CDF-B23538C3464B}"/>
              </a:ext>
            </a:extLst>
          </p:cNvPr>
          <p:cNvSpPr>
            <a:spLocks noGrp="1"/>
          </p:cNvSpPr>
          <p:nvPr>
            <p:ph type="dt" sz="half" idx="10"/>
          </p:nvPr>
        </p:nvSpPr>
        <p:spPr/>
        <p:txBody>
          <a:bodyPr/>
          <a:lstStyle/>
          <a:p>
            <a:fld id="{BA403BEE-52A4-44CB-B74C-263136288E36}" type="datetimeFigureOut">
              <a:rPr lang="en-US" smtClean="0"/>
              <a:t>1/18/2026</a:t>
            </a:fld>
            <a:endParaRPr lang="en-US"/>
          </a:p>
        </p:txBody>
      </p:sp>
      <p:sp>
        <p:nvSpPr>
          <p:cNvPr id="6" name="Footer Placeholder 5">
            <a:extLst>
              <a:ext uri="{FF2B5EF4-FFF2-40B4-BE49-F238E27FC236}">
                <a16:creationId xmlns:a16="http://schemas.microsoft.com/office/drawing/2014/main" id="{6555FFC8-15FD-0BF2-0B53-6B2380585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1BC4-FD8B-1D4A-3877-DA74CC2D3E4C}"/>
              </a:ext>
            </a:extLst>
          </p:cNvPr>
          <p:cNvSpPr>
            <a:spLocks noGrp="1"/>
          </p:cNvSpPr>
          <p:nvPr>
            <p:ph type="sldNum" sz="quarter" idx="12"/>
          </p:nvPr>
        </p:nvSpPr>
        <p:spPr/>
        <p:txBody>
          <a:bodyPr/>
          <a:lstStyle/>
          <a:p>
            <a:fld id="{1953D624-3DDA-40D3-B1FD-1C9666DA6F5F}" type="slidenum">
              <a:rPr lang="en-US" smtClean="0"/>
              <a:t>‹#›</a:t>
            </a:fld>
            <a:endParaRPr lang="en-US"/>
          </a:p>
        </p:txBody>
      </p:sp>
    </p:spTree>
    <p:extLst>
      <p:ext uri="{BB962C8B-B14F-4D97-AF65-F5344CB8AC3E}">
        <p14:creationId xmlns:p14="http://schemas.microsoft.com/office/powerpoint/2010/main" val="233126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0F9F08-A699-986E-84D0-805CF500B5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B7D21-D343-A26D-AE11-73932BA973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851A9-30CA-86E1-963A-F793061E5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03BEE-52A4-44CB-B74C-263136288E36}" type="datetimeFigureOut">
              <a:rPr lang="en-US" smtClean="0"/>
              <a:t>1/18/2026</a:t>
            </a:fld>
            <a:endParaRPr lang="en-US"/>
          </a:p>
        </p:txBody>
      </p:sp>
      <p:sp>
        <p:nvSpPr>
          <p:cNvPr id="5" name="Footer Placeholder 4">
            <a:extLst>
              <a:ext uri="{FF2B5EF4-FFF2-40B4-BE49-F238E27FC236}">
                <a16:creationId xmlns:a16="http://schemas.microsoft.com/office/drawing/2014/main" id="{78CE6413-8D11-839D-5F19-3A7975642C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50DDD4-D82B-AC72-286F-C8945A003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3D624-3DDA-40D3-B1FD-1C9666DA6F5F}" type="slidenum">
              <a:rPr lang="en-US" smtClean="0"/>
              <a:t>‹#›</a:t>
            </a:fld>
            <a:endParaRPr lang="en-US"/>
          </a:p>
        </p:txBody>
      </p:sp>
    </p:spTree>
    <p:extLst>
      <p:ext uri="{BB962C8B-B14F-4D97-AF65-F5344CB8AC3E}">
        <p14:creationId xmlns:p14="http://schemas.microsoft.com/office/powerpoint/2010/main" val="196430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A36AC0-8B6A-D293-51B0-957D87806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257" y="2732997"/>
            <a:ext cx="4561276" cy="3247534"/>
          </a:xfrm>
          <a:prstGeom prst="rect">
            <a:avLst/>
          </a:prstGeom>
        </p:spPr>
      </p:pic>
      <p:pic>
        <p:nvPicPr>
          <p:cNvPr id="8" name="Picture 7">
            <a:extLst>
              <a:ext uri="{FF2B5EF4-FFF2-40B4-BE49-F238E27FC236}">
                <a16:creationId xmlns:a16="http://schemas.microsoft.com/office/drawing/2014/main" id="{9C76F3B8-2DC1-FCCB-C847-9EFD506CD1DE}"/>
              </a:ext>
            </a:extLst>
          </p:cNvPr>
          <p:cNvPicPr>
            <a:picLocks noChangeAspect="1"/>
          </p:cNvPicPr>
          <p:nvPr/>
        </p:nvPicPr>
        <p:blipFill rotWithShape="1">
          <a:blip r:embed="rId2">
            <a:extLst>
              <a:ext uri="{28A0092B-C50C-407E-A947-70E740481C1C}">
                <a14:useLocalDpi xmlns:a14="http://schemas.microsoft.com/office/drawing/2010/main" val="0"/>
              </a:ext>
            </a:extLst>
          </a:blip>
          <a:srcRect l="68374" t="37445" r="20673" b="40493"/>
          <a:stretch/>
        </p:blipFill>
        <p:spPr>
          <a:xfrm>
            <a:off x="5343906" y="1614252"/>
            <a:ext cx="1129254" cy="1619306"/>
          </a:xfrm>
          <a:prstGeom prst="rect">
            <a:avLst/>
          </a:prstGeom>
          <a:effectLst>
            <a:outerShdw blurRad="177800" dist="38100" dir="5400000" sx="103000" sy="103000" algn="t" rotWithShape="0">
              <a:prstClr val="black">
                <a:alpha val="40000"/>
              </a:prstClr>
            </a:outerShdw>
          </a:effectLst>
        </p:spPr>
      </p:pic>
      <p:cxnSp>
        <p:nvCxnSpPr>
          <p:cNvPr id="10" name="Straight Connector 9">
            <a:extLst>
              <a:ext uri="{FF2B5EF4-FFF2-40B4-BE49-F238E27FC236}">
                <a16:creationId xmlns:a16="http://schemas.microsoft.com/office/drawing/2014/main" id="{65CD90F3-E84D-8609-7536-96C8A0F812C6}"/>
              </a:ext>
            </a:extLst>
          </p:cNvPr>
          <p:cNvCxnSpPr>
            <a:cxnSpLocks/>
          </p:cNvCxnSpPr>
          <p:nvPr/>
        </p:nvCxnSpPr>
        <p:spPr>
          <a:xfrm flipH="1">
            <a:off x="4843952" y="3233558"/>
            <a:ext cx="1629208" cy="137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B3E20F-BB07-B645-D0F1-D6F96E6C8736}"/>
              </a:ext>
            </a:extLst>
          </p:cNvPr>
          <p:cNvCxnSpPr>
            <a:cxnSpLocks/>
          </p:cNvCxnSpPr>
          <p:nvPr/>
        </p:nvCxnSpPr>
        <p:spPr>
          <a:xfrm flipH="1">
            <a:off x="4518100" y="1614252"/>
            <a:ext cx="825806" cy="231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F2952E-B161-F0DD-EB68-8BBE086AAA93}"/>
              </a:ext>
            </a:extLst>
          </p:cNvPr>
          <p:cNvSpPr txBox="1"/>
          <p:nvPr/>
        </p:nvSpPr>
        <p:spPr>
          <a:xfrm>
            <a:off x="6623125" y="1193875"/>
            <a:ext cx="1718740" cy="2308324"/>
          </a:xfrm>
          <a:prstGeom prst="rect">
            <a:avLst/>
          </a:prstGeom>
          <a:noFill/>
        </p:spPr>
        <p:txBody>
          <a:bodyPr wrap="none" rtlCol="0">
            <a:spAutoFit/>
          </a:bodyPr>
          <a:lstStyle/>
          <a:p>
            <a:r>
              <a:rPr lang="en-US" dirty="0"/>
              <a:t>Pin 8 – Ground</a:t>
            </a:r>
          </a:p>
          <a:p>
            <a:r>
              <a:rPr lang="en-US" dirty="0"/>
              <a:t>Pin 7 – Not used</a:t>
            </a:r>
          </a:p>
          <a:p>
            <a:r>
              <a:rPr lang="en-US" dirty="0"/>
              <a:t>Pin 6 – </a:t>
            </a:r>
            <a:r>
              <a:rPr lang="en-US" b="1" dirty="0">
                <a:solidFill>
                  <a:schemeClr val="accent1"/>
                </a:solidFill>
              </a:rPr>
              <a:t>RS485 B</a:t>
            </a:r>
          </a:p>
          <a:p>
            <a:r>
              <a:rPr lang="en-US" dirty="0"/>
              <a:t>Pin 5 – I2C</a:t>
            </a:r>
          </a:p>
          <a:p>
            <a:r>
              <a:rPr lang="en-US" dirty="0"/>
              <a:t>Pin 4 – </a:t>
            </a:r>
            <a:r>
              <a:rPr lang="en-US" b="1" dirty="0"/>
              <a:t>Ground</a:t>
            </a:r>
          </a:p>
          <a:p>
            <a:r>
              <a:rPr lang="en-US" dirty="0"/>
              <a:t>Pin 3 – I2C</a:t>
            </a:r>
          </a:p>
          <a:p>
            <a:r>
              <a:rPr lang="en-US" dirty="0"/>
              <a:t>Pin 2 – </a:t>
            </a:r>
            <a:r>
              <a:rPr lang="en-US" b="1" dirty="0">
                <a:solidFill>
                  <a:srgbClr val="FF0000"/>
                </a:solidFill>
              </a:rPr>
              <a:t>+12V</a:t>
            </a:r>
          </a:p>
          <a:p>
            <a:r>
              <a:rPr lang="en-US" dirty="0"/>
              <a:t>Pin 1 – </a:t>
            </a:r>
            <a:r>
              <a:rPr lang="en-US" b="1" dirty="0">
                <a:solidFill>
                  <a:schemeClr val="accent6"/>
                </a:solidFill>
              </a:rPr>
              <a:t>RS485 A</a:t>
            </a:r>
          </a:p>
        </p:txBody>
      </p:sp>
      <p:cxnSp>
        <p:nvCxnSpPr>
          <p:cNvPr id="28" name="Connector: Elbow 27">
            <a:extLst>
              <a:ext uri="{FF2B5EF4-FFF2-40B4-BE49-F238E27FC236}">
                <a16:creationId xmlns:a16="http://schemas.microsoft.com/office/drawing/2014/main" id="{AAC4FAB0-1AF4-1835-F15B-AAB30FC1C6D6}"/>
              </a:ext>
            </a:extLst>
          </p:cNvPr>
          <p:cNvCxnSpPr>
            <a:cxnSpLocks/>
          </p:cNvCxnSpPr>
          <p:nvPr/>
        </p:nvCxnSpPr>
        <p:spPr>
          <a:xfrm>
            <a:off x="8239128" y="2479750"/>
            <a:ext cx="1279597" cy="1257300"/>
          </a:xfrm>
          <a:prstGeom prst="bentConnector3">
            <a:avLst>
              <a:gd name="adj1" fmla="val 10061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D295BB0-5354-3AB8-58F0-8A91CEBBAB02}"/>
              </a:ext>
            </a:extLst>
          </p:cNvPr>
          <p:cNvCxnSpPr>
            <a:cxnSpLocks/>
          </p:cNvCxnSpPr>
          <p:nvPr/>
        </p:nvCxnSpPr>
        <p:spPr>
          <a:xfrm>
            <a:off x="7993518" y="3015353"/>
            <a:ext cx="1279597" cy="1257300"/>
          </a:xfrm>
          <a:prstGeom prst="bentConnector3">
            <a:avLst>
              <a:gd name="adj1" fmla="val 10508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568D726-9D79-9562-575F-5D56B6E886F8}"/>
              </a:ext>
            </a:extLst>
          </p:cNvPr>
          <p:cNvCxnSpPr>
            <a:cxnSpLocks/>
          </p:cNvCxnSpPr>
          <p:nvPr/>
        </p:nvCxnSpPr>
        <p:spPr>
          <a:xfrm>
            <a:off x="8239128" y="3290041"/>
            <a:ext cx="1279597" cy="1257300"/>
          </a:xfrm>
          <a:prstGeom prst="bentConnector3">
            <a:avLst>
              <a:gd name="adj1" fmla="val 70843"/>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20B5822-7081-5865-A25F-A98721083D22}"/>
              </a:ext>
            </a:extLst>
          </p:cNvPr>
          <p:cNvCxnSpPr>
            <a:cxnSpLocks/>
          </p:cNvCxnSpPr>
          <p:nvPr/>
        </p:nvCxnSpPr>
        <p:spPr>
          <a:xfrm rot="16200000" flipH="1">
            <a:off x="7524325" y="2631793"/>
            <a:ext cx="2151914" cy="770086"/>
          </a:xfrm>
          <a:prstGeom prst="bentConnector3">
            <a:avLst>
              <a:gd name="adj1" fmla="val -106"/>
            </a:avLst>
          </a:prstGeom>
          <a:ln w="38100"/>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B22E5C1-9D13-A1BC-7EC7-94A937DD9583}"/>
              </a:ext>
            </a:extLst>
          </p:cNvPr>
          <p:cNvGrpSpPr/>
          <p:nvPr/>
        </p:nvGrpSpPr>
        <p:grpSpPr>
          <a:xfrm>
            <a:off x="8255856" y="3586174"/>
            <a:ext cx="2015509" cy="2751403"/>
            <a:chOff x="7712003" y="3979025"/>
            <a:chExt cx="2015509" cy="2751403"/>
          </a:xfrm>
        </p:grpSpPr>
        <p:pic>
          <p:nvPicPr>
            <p:cNvPr id="23" name="Picture 22">
              <a:extLst>
                <a:ext uri="{FF2B5EF4-FFF2-40B4-BE49-F238E27FC236}">
                  <a16:creationId xmlns:a16="http://schemas.microsoft.com/office/drawing/2014/main" id="{44CCB33C-B7B5-CCF4-74E7-E43481FE1297}"/>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26147" r="53130" b="24862"/>
            <a:stretch/>
          </p:blipFill>
          <p:spPr>
            <a:xfrm>
              <a:off x="7959049" y="3979025"/>
              <a:ext cx="1521419" cy="2467795"/>
            </a:xfrm>
            <a:prstGeom prst="rect">
              <a:avLst/>
            </a:prstGeom>
          </p:spPr>
        </p:pic>
        <p:pic>
          <p:nvPicPr>
            <p:cNvPr id="25" name="Picture 24">
              <a:extLst>
                <a:ext uri="{FF2B5EF4-FFF2-40B4-BE49-F238E27FC236}">
                  <a16:creationId xmlns:a16="http://schemas.microsoft.com/office/drawing/2014/main" id="{F1BFF2F2-7A2C-E439-CF50-D4F789D171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12003" y="4714919"/>
              <a:ext cx="2015509" cy="2015509"/>
            </a:xfrm>
            <a:prstGeom prst="rect">
              <a:avLst/>
            </a:prstGeom>
          </p:spPr>
        </p:pic>
      </p:grpSp>
      <p:cxnSp>
        <p:nvCxnSpPr>
          <p:cNvPr id="46" name="Straight Connector 45">
            <a:extLst>
              <a:ext uri="{FF2B5EF4-FFF2-40B4-BE49-F238E27FC236}">
                <a16:creationId xmlns:a16="http://schemas.microsoft.com/office/drawing/2014/main" id="{B9330CDE-EDEF-9D24-BBAB-FDED723E4E5C}"/>
              </a:ext>
            </a:extLst>
          </p:cNvPr>
          <p:cNvCxnSpPr/>
          <p:nvPr/>
        </p:nvCxnSpPr>
        <p:spPr>
          <a:xfrm flipV="1">
            <a:off x="6002767" y="1430767"/>
            <a:ext cx="620358" cy="510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0DD59-2C5C-8EFE-A0EA-8A52C1220BBC}"/>
              </a:ext>
            </a:extLst>
          </p:cNvPr>
          <p:cNvCxnSpPr/>
          <p:nvPr/>
        </p:nvCxnSpPr>
        <p:spPr>
          <a:xfrm>
            <a:off x="6002767" y="2771234"/>
            <a:ext cx="620358" cy="5188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E8E959-EC57-F895-61D6-A0E215410B03}"/>
              </a:ext>
            </a:extLst>
          </p:cNvPr>
          <p:cNvSpPr txBox="1"/>
          <p:nvPr/>
        </p:nvSpPr>
        <p:spPr>
          <a:xfrm>
            <a:off x="1347257" y="919343"/>
            <a:ext cx="4214039" cy="954107"/>
          </a:xfrm>
          <a:prstGeom prst="rect">
            <a:avLst/>
          </a:prstGeom>
          <a:noFill/>
        </p:spPr>
        <p:txBody>
          <a:bodyPr wrap="none" rtlCol="0">
            <a:spAutoFit/>
          </a:bodyPr>
          <a:lstStyle/>
          <a:p>
            <a:r>
              <a:rPr lang="en-US" sz="2800" dirty="0"/>
              <a:t>IQ2020 to ESP-Home RS485</a:t>
            </a:r>
            <a:br>
              <a:rPr lang="en-US" sz="2800" dirty="0"/>
            </a:br>
            <a:r>
              <a:rPr lang="en-US" sz="2800" dirty="0"/>
              <a:t>Wiring Diagram</a:t>
            </a:r>
          </a:p>
        </p:txBody>
      </p:sp>
      <p:sp>
        <p:nvSpPr>
          <p:cNvPr id="50" name="TextBox 49">
            <a:extLst>
              <a:ext uri="{FF2B5EF4-FFF2-40B4-BE49-F238E27FC236}">
                <a16:creationId xmlns:a16="http://schemas.microsoft.com/office/drawing/2014/main" id="{32CBD101-756C-2A12-718B-F708724D47A8}"/>
              </a:ext>
            </a:extLst>
          </p:cNvPr>
          <p:cNvSpPr txBox="1"/>
          <p:nvPr/>
        </p:nvSpPr>
        <p:spPr>
          <a:xfrm>
            <a:off x="8568032" y="6053969"/>
            <a:ext cx="1314334" cy="523220"/>
          </a:xfrm>
          <a:prstGeom prst="rect">
            <a:avLst/>
          </a:prstGeom>
          <a:noFill/>
        </p:spPr>
        <p:txBody>
          <a:bodyPr wrap="none" rtlCol="0">
            <a:spAutoFit/>
          </a:bodyPr>
          <a:lstStyle/>
          <a:p>
            <a:r>
              <a:rPr lang="en-US" sz="1400" dirty="0"/>
              <a:t>M5Stack-ATOM</a:t>
            </a:r>
            <a:br>
              <a:rPr lang="en-US" sz="1400" dirty="0"/>
            </a:br>
            <a:r>
              <a:rPr lang="en-US" sz="1400" dirty="0"/>
              <a:t>+ ATOM RS-485</a:t>
            </a:r>
          </a:p>
        </p:txBody>
      </p:sp>
      <p:sp>
        <p:nvSpPr>
          <p:cNvPr id="51" name="TextBox 50">
            <a:extLst>
              <a:ext uri="{FF2B5EF4-FFF2-40B4-BE49-F238E27FC236}">
                <a16:creationId xmlns:a16="http://schemas.microsoft.com/office/drawing/2014/main" id="{06D35529-1CC3-8852-55D1-66D7E1680495}"/>
              </a:ext>
            </a:extLst>
          </p:cNvPr>
          <p:cNvSpPr txBox="1"/>
          <p:nvPr/>
        </p:nvSpPr>
        <p:spPr>
          <a:xfrm>
            <a:off x="1347257" y="1985578"/>
            <a:ext cx="3624703" cy="584775"/>
          </a:xfrm>
          <a:prstGeom prst="rect">
            <a:avLst/>
          </a:prstGeom>
          <a:noFill/>
        </p:spPr>
        <p:txBody>
          <a:bodyPr wrap="square" rtlCol="0">
            <a:spAutoFit/>
          </a:bodyPr>
          <a:lstStyle/>
          <a:p>
            <a:r>
              <a:rPr lang="en-US" sz="1600" dirty="0"/>
              <a:t>Some version of the IQ2020 board have 2 expansion connectors. Both should work.</a:t>
            </a:r>
          </a:p>
        </p:txBody>
      </p:sp>
      <p:sp>
        <p:nvSpPr>
          <p:cNvPr id="52" name="TextBox 51">
            <a:extLst>
              <a:ext uri="{FF2B5EF4-FFF2-40B4-BE49-F238E27FC236}">
                <a16:creationId xmlns:a16="http://schemas.microsoft.com/office/drawing/2014/main" id="{99B75314-F5DB-CA1C-A333-41EF77579429}"/>
              </a:ext>
            </a:extLst>
          </p:cNvPr>
          <p:cNvSpPr txBox="1"/>
          <p:nvPr/>
        </p:nvSpPr>
        <p:spPr>
          <a:xfrm>
            <a:off x="6312946" y="4572353"/>
            <a:ext cx="2015509" cy="1477328"/>
          </a:xfrm>
          <a:prstGeom prst="rect">
            <a:avLst/>
          </a:prstGeom>
          <a:noFill/>
        </p:spPr>
        <p:txBody>
          <a:bodyPr wrap="square" rtlCol="0">
            <a:spAutoFit/>
          </a:bodyPr>
          <a:lstStyle/>
          <a:p>
            <a:r>
              <a:rPr lang="en-US" dirty="0"/>
              <a:t>This is an older version shown, but any ESP32 with RS485 interface should work.</a:t>
            </a:r>
          </a:p>
        </p:txBody>
      </p:sp>
      <p:cxnSp>
        <p:nvCxnSpPr>
          <p:cNvPr id="54" name="Straight Connector 53">
            <a:extLst>
              <a:ext uri="{FF2B5EF4-FFF2-40B4-BE49-F238E27FC236}">
                <a16:creationId xmlns:a16="http://schemas.microsoft.com/office/drawing/2014/main" id="{497AD271-85F5-35A4-5F43-13CB5F6E7F8D}"/>
              </a:ext>
            </a:extLst>
          </p:cNvPr>
          <p:cNvCxnSpPr/>
          <p:nvPr/>
        </p:nvCxnSpPr>
        <p:spPr>
          <a:xfrm flipV="1">
            <a:off x="7993518" y="5131398"/>
            <a:ext cx="606764" cy="1984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74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AC4FC-DBBF-5341-896F-8A9096581E98}"/>
              </a:ext>
            </a:extLst>
          </p:cNvPr>
          <p:cNvPicPr>
            <a:picLocks noChangeAspect="1"/>
          </p:cNvPicPr>
          <p:nvPr/>
        </p:nvPicPr>
        <p:blipFill rotWithShape="1">
          <a:blip r:embed="rId2">
            <a:extLst>
              <a:ext uri="{28A0092B-C50C-407E-A947-70E740481C1C}">
                <a14:useLocalDpi xmlns:a14="http://schemas.microsoft.com/office/drawing/2010/main" val="0"/>
              </a:ext>
            </a:extLst>
          </a:blip>
          <a:srcRect t="26201"/>
          <a:stretch/>
        </p:blipFill>
        <p:spPr>
          <a:xfrm>
            <a:off x="1414898" y="2881256"/>
            <a:ext cx="4818107" cy="2666776"/>
          </a:xfrm>
          <a:prstGeom prst="rect">
            <a:avLst/>
          </a:prstGeom>
          <a:effectLst>
            <a:outerShdw blurRad="177800" dist="38100" dir="5400000" sx="103000" sy="103000" algn="t" rotWithShape="0">
              <a:prstClr val="black">
                <a:alpha val="40000"/>
              </a:prstClr>
            </a:outerShdw>
          </a:effectLst>
        </p:spPr>
      </p:pic>
      <p:pic>
        <p:nvPicPr>
          <p:cNvPr id="5" name="Picture 4">
            <a:extLst>
              <a:ext uri="{FF2B5EF4-FFF2-40B4-BE49-F238E27FC236}">
                <a16:creationId xmlns:a16="http://schemas.microsoft.com/office/drawing/2014/main" id="{62E06BF4-BF07-5F5E-3D93-D960FE6D7FA3}"/>
              </a:ext>
            </a:extLst>
          </p:cNvPr>
          <p:cNvPicPr>
            <a:picLocks noChangeAspect="1"/>
          </p:cNvPicPr>
          <p:nvPr/>
        </p:nvPicPr>
        <p:blipFill rotWithShape="1">
          <a:blip r:embed="rId3">
            <a:extLst>
              <a:ext uri="{28A0092B-C50C-407E-A947-70E740481C1C}">
                <a14:useLocalDpi xmlns:a14="http://schemas.microsoft.com/office/drawing/2010/main" val="0"/>
              </a:ext>
            </a:extLst>
          </a:blip>
          <a:srcRect l="48752" t="35073" r="40596" b="33978"/>
          <a:stretch/>
        </p:blipFill>
        <p:spPr>
          <a:xfrm>
            <a:off x="5677129" y="1556378"/>
            <a:ext cx="782031" cy="1704159"/>
          </a:xfrm>
          <a:prstGeom prst="rect">
            <a:avLst/>
          </a:prstGeom>
          <a:effectLst>
            <a:outerShdw blurRad="177800" dist="38100" dir="5400000" sx="103000" sy="103000" algn="t" rotWithShape="0">
              <a:prstClr val="black">
                <a:alpha val="40000"/>
              </a:prstClr>
            </a:outerShdw>
          </a:effectLst>
        </p:spPr>
      </p:pic>
      <p:cxnSp>
        <p:nvCxnSpPr>
          <p:cNvPr id="10" name="Straight Connector 9">
            <a:extLst>
              <a:ext uri="{FF2B5EF4-FFF2-40B4-BE49-F238E27FC236}">
                <a16:creationId xmlns:a16="http://schemas.microsoft.com/office/drawing/2014/main" id="{65CD90F3-E84D-8609-7536-96C8A0F812C6}"/>
              </a:ext>
            </a:extLst>
          </p:cNvPr>
          <p:cNvCxnSpPr>
            <a:cxnSpLocks/>
          </p:cNvCxnSpPr>
          <p:nvPr/>
        </p:nvCxnSpPr>
        <p:spPr>
          <a:xfrm flipH="1">
            <a:off x="4287915" y="3260537"/>
            <a:ext cx="2190700" cy="9474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B3E20F-BB07-B645-D0F1-D6F96E6C8736}"/>
              </a:ext>
            </a:extLst>
          </p:cNvPr>
          <p:cNvCxnSpPr>
            <a:cxnSpLocks/>
          </p:cNvCxnSpPr>
          <p:nvPr/>
        </p:nvCxnSpPr>
        <p:spPr>
          <a:xfrm flipH="1">
            <a:off x="3861786" y="1556378"/>
            <a:ext cx="1800637" cy="1704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F2952E-B161-F0DD-EB68-8BBE086AAA93}"/>
              </a:ext>
            </a:extLst>
          </p:cNvPr>
          <p:cNvSpPr txBox="1"/>
          <p:nvPr/>
        </p:nvSpPr>
        <p:spPr>
          <a:xfrm>
            <a:off x="6623125" y="1193875"/>
            <a:ext cx="1718740" cy="2308324"/>
          </a:xfrm>
          <a:prstGeom prst="rect">
            <a:avLst/>
          </a:prstGeom>
          <a:noFill/>
        </p:spPr>
        <p:txBody>
          <a:bodyPr wrap="none" rtlCol="0">
            <a:spAutoFit/>
          </a:bodyPr>
          <a:lstStyle/>
          <a:p>
            <a:r>
              <a:rPr lang="en-US" dirty="0"/>
              <a:t>Pin 8 – Ground</a:t>
            </a:r>
          </a:p>
          <a:p>
            <a:r>
              <a:rPr lang="en-US" dirty="0"/>
              <a:t>Pin 7 – Not used</a:t>
            </a:r>
          </a:p>
          <a:p>
            <a:r>
              <a:rPr lang="en-US" dirty="0"/>
              <a:t>Pin 6 – </a:t>
            </a:r>
            <a:r>
              <a:rPr lang="en-US" b="1" dirty="0">
                <a:solidFill>
                  <a:schemeClr val="accent1"/>
                </a:solidFill>
              </a:rPr>
              <a:t>RS485 B</a:t>
            </a:r>
          </a:p>
          <a:p>
            <a:r>
              <a:rPr lang="en-US" dirty="0"/>
              <a:t>Pin 5 – I2C</a:t>
            </a:r>
          </a:p>
          <a:p>
            <a:r>
              <a:rPr lang="en-US" dirty="0"/>
              <a:t>Pin 4 – </a:t>
            </a:r>
            <a:r>
              <a:rPr lang="en-US" b="1" dirty="0"/>
              <a:t>Ground</a:t>
            </a:r>
          </a:p>
          <a:p>
            <a:r>
              <a:rPr lang="en-US" dirty="0"/>
              <a:t>Pin 3 – I2C</a:t>
            </a:r>
          </a:p>
          <a:p>
            <a:r>
              <a:rPr lang="en-US" dirty="0"/>
              <a:t>Pin 2 – </a:t>
            </a:r>
            <a:r>
              <a:rPr lang="en-US" b="1" dirty="0">
                <a:solidFill>
                  <a:srgbClr val="FF0000"/>
                </a:solidFill>
              </a:rPr>
              <a:t>+12V</a:t>
            </a:r>
          </a:p>
          <a:p>
            <a:r>
              <a:rPr lang="en-US" dirty="0"/>
              <a:t>Pin 1 – </a:t>
            </a:r>
            <a:r>
              <a:rPr lang="en-US" b="1" dirty="0">
                <a:solidFill>
                  <a:schemeClr val="accent6"/>
                </a:solidFill>
              </a:rPr>
              <a:t>RS485 A</a:t>
            </a:r>
          </a:p>
        </p:txBody>
      </p:sp>
      <p:cxnSp>
        <p:nvCxnSpPr>
          <p:cNvPr id="28" name="Connector: Elbow 27">
            <a:extLst>
              <a:ext uri="{FF2B5EF4-FFF2-40B4-BE49-F238E27FC236}">
                <a16:creationId xmlns:a16="http://schemas.microsoft.com/office/drawing/2014/main" id="{AAC4FAB0-1AF4-1835-F15B-AAB30FC1C6D6}"/>
              </a:ext>
            </a:extLst>
          </p:cNvPr>
          <p:cNvCxnSpPr>
            <a:cxnSpLocks/>
          </p:cNvCxnSpPr>
          <p:nvPr/>
        </p:nvCxnSpPr>
        <p:spPr>
          <a:xfrm>
            <a:off x="8239128" y="2479750"/>
            <a:ext cx="1279597" cy="1257300"/>
          </a:xfrm>
          <a:prstGeom prst="bentConnector3">
            <a:avLst>
              <a:gd name="adj1" fmla="val 10061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D295BB0-5354-3AB8-58F0-8A91CEBBAB02}"/>
              </a:ext>
            </a:extLst>
          </p:cNvPr>
          <p:cNvCxnSpPr>
            <a:cxnSpLocks/>
          </p:cNvCxnSpPr>
          <p:nvPr/>
        </p:nvCxnSpPr>
        <p:spPr>
          <a:xfrm>
            <a:off x="7993518" y="3015353"/>
            <a:ext cx="1279597" cy="1257300"/>
          </a:xfrm>
          <a:prstGeom prst="bentConnector3">
            <a:avLst>
              <a:gd name="adj1" fmla="val 10508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568D726-9D79-9562-575F-5D56B6E886F8}"/>
              </a:ext>
            </a:extLst>
          </p:cNvPr>
          <p:cNvCxnSpPr>
            <a:cxnSpLocks/>
          </p:cNvCxnSpPr>
          <p:nvPr/>
        </p:nvCxnSpPr>
        <p:spPr>
          <a:xfrm>
            <a:off x="8239128" y="3290041"/>
            <a:ext cx="1279597" cy="1257300"/>
          </a:xfrm>
          <a:prstGeom prst="bentConnector3">
            <a:avLst>
              <a:gd name="adj1" fmla="val 70843"/>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20B5822-7081-5865-A25F-A98721083D22}"/>
              </a:ext>
            </a:extLst>
          </p:cNvPr>
          <p:cNvCxnSpPr>
            <a:cxnSpLocks/>
          </p:cNvCxnSpPr>
          <p:nvPr/>
        </p:nvCxnSpPr>
        <p:spPr>
          <a:xfrm rot="16200000" flipH="1">
            <a:off x="7524325" y="2631793"/>
            <a:ext cx="2151914" cy="770086"/>
          </a:xfrm>
          <a:prstGeom prst="bentConnector3">
            <a:avLst>
              <a:gd name="adj1" fmla="val -106"/>
            </a:avLst>
          </a:prstGeom>
          <a:ln w="38100"/>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B22E5C1-9D13-A1BC-7EC7-94A937DD9583}"/>
              </a:ext>
            </a:extLst>
          </p:cNvPr>
          <p:cNvGrpSpPr/>
          <p:nvPr/>
        </p:nvGrpSpPr>
        <p:grpSpPr>
          <a:xfrm>
            <a:off x="8255856" y="3586174"/>
            <a:ext cx="2015509" cy="2751403"/>
            <a:chOff x="7712003" y="3979025"/>
            <a:chExt cx="2015509" cy="2751403"/>
          </a:xfrm>
        </p:grpSpPr>
        <p:pic>
          <p:nvPicPr>
            <p:cNvPr id="23" name="Picture 22">
              <a:extLst>
                <a:ext uri="{FF2B5EF4-FFF2-40B4-BE49-F238E27FC236}">
                  <a16:creationId xmlns:a16="http://schemas.microsoft.com/office/drawing/2014/main" id="{44CCB33C-B7B5-CCF4-74E7-E43481FE1297}"/>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t="26147" r="53130" b="24862"/>
            <a:stretch/>
          </p:blipFill>
          <p:spPr>
            <a:xfrm>
              <a:off x="7959049" y="3979025"/>
              <a:ext cx="1521419" cy="2467795"/>
            </a:xfrm>
            <a:prstGeom prst="rect">
              <a:avLst/>
            </a:prstGeom>
          </p:spPr>
        </p:pic>
        <p:pic>
          <p:nvPicPr>
            <p:cNvPr id="25" name="Picture 24">
              <a:extLst>
                <a:ext uri="{FF2B5EF4-FFF2-40B4-BE49-F238E27FC236}">
                  <a16:creationId xmlns:a16="http://schemas.microsoft.com/office/drawing/2014/main" id="{F1BFF2F2-7A2C-E439-CF50-D4F789D171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12003" y="4714919"/>
              <a:ext cx="2015509" cy="2015509"/>
            </a:xfrm>
            <a:prstGeom prst="rect">
              <a:avLst/>
            </a:prstGeom>
          </p:spPr>
        </p:pic>
      </p:grpSp>
      <p:cxnSp>
        <p:nvCxnSpPr>
          <p:cNvPr id="46" name="Straight Connector 45">
            <a:extLst>
              <a:ext uri="{FF2B5EF4-FFF2-40B4-BE49-F238E27FC236}">
                <a16:creationId xmlns:a16="http://schemas.microsoft.com/office/drawing/2014/main" id="{B9330CDE-EDEF-9D24-BBAB-FDED723E4E5C}"/>
              </a:ext>
            </a:extLst>
          </p:cNvPr>
          <p:cNvCxnSpPr>
            <a:cxnSpLocks/>
          </p:cNvCxnSpPr>
          <p:nvPr/>
        </p:nvCxnSpPr>
        <p:spPr>
          <a:xfrm flipV="1">
            <a:off x="6096000" y="1430767"/>
            <a:ext cx="527125" cy="505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0DD59-2C5C-8EFE-A0EA-8A52C1220BBC}"/>
              </a:ext>
            </a:extLst>
          </p:cNvPr>
          <p:cNvCxnSpPr>
            <a:cxnSpLocks/>
          </p:cNvCxnSpPr>
          <p:nvPr/>
        </p:nvCxnSpPr>
        <p:spPr>
          <a:xfrm>
            <a:off x="6096000" y="2924175"/>
            <a:ext cx="527125" cy="365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E8E959-EC57-F895-61D6-A0E215410B03}"/>
              </a:ext>
            </a:extLst>
          </p:cNvPr>
          <p:cNvSpPr txBox="1"/>
          <p:nvPr/>
        </p:nvSpPr>
        <p:spPr>
          <a:xfrm>
            <a:off x="1347257" y="919343"/>
            <a:ext cx="4214039" cy="954107"/>
          </a:xfrm>
          <a:prstGeom prst="rect">
            <a:avLst/>
          </a:prstGeom>
          <a:noFill/>
        </p:spPr>
        <p:txBody>
          <a:bodyPr wrap="none" rtlCol="0">
            <a:spAutoFit/>
          </a:bodyPr>
          <a:lstStyle/>
          <a:p>
            <a:r>
              <a:rPr lang="en-US" sz="2800" dirty="0"/>
              <a:t>IQ2020 to ESP-Home RS485</a:t>
            </a:r>
            <a:br>
              <a:rPr lang="en-US" sz="2800" dirty="0"/>
            </a:br>
            <a:r>
              <a:rPr lang="en-US" sz="2800" dirty="0"/>
              <a:t>Wiring Diagram</a:t>
            </a:r>
          </a:p>
        </p:txBody>
      </p:sp>
      <p:sp>
        <p:nvSpPr>
          <p:cNvPr id="51" name="TextBox 50">
            <a:extLst>
              <a:ext uri="{FF2B5EF4-FFF2-40B4-BE49-F238E27FC236}">
                <a16:creationId xmlns:a16="http://schemas.microsoft.com/office/drawing/2014/main" id="{06D35529-1CC3-8852-55D1-66D7E1680495}"/>
              </a:ext>
            </a:extLst>
          </p:cNvPr>
          <p:cNvSpPr txBox="1"/>
          <p:nvPr/>
        </p:nvSpPr>
        <p:spPr>
          <a:xfrm>
            <a:off x="1347257" y="1985578"/>
            <a:ext cx="3624703" cy="584775"/>
          </a:xfrm>
          <a:prstGeom prst="rect">
            <a:avLst/>
          </a:prstGeom>
          <a:noFill/>
        </p:spPr>
        <p:txBody>
          <a:bodyPr wrap="square" rtlCol="0">
            <a:spAutoFit/>
          </a:bodyPr>
          <a:lstStyle/>
          <a:p>
            <a:r>
              <a:rPr lang="en-US" sz="1600" dirty="0"/>
              <a:t>Some version of the IQ2020 board have 2 expansion connectors. Both will work.</a:t>
            </a:r>
          </a:p>
        </p:txBody>
      </p:sp>
      <p:sp>
        <p:nvSpPr>
          <p:cNvPr id="52" name="TextBox 51">
            <a:extLst>
              <a:ext uri="{FF2B5EF4-FFF2-40B4-BE49-F238E27FC236}">
                <a16:creationId xmlns:a16="http://schemas.microsoft.com/office/drawing/2014/main" id="{99B75314-F5DB-CA1C-A333-41EF77579429}"/>
              </a:ext>
            </a:extLst>
          </p:cNvPr>
          <p:cNvSpPr txBox="1"/>
          <p:nvPr/>
        </p:nvSpPr>
        <p:spPr>
          <a:xfrm>
            <a:off x="6450033" y="3802989"/>
            <a:ext cx="2015509" cy="1477328"/>
          </a:xfrm>
          <a:prstGeom prst="rect">
            <a:avLst/>
          </a:prstGeom>
          <a:noFill/>
        </p:spPr>
        <p:txBody>
          <a:bodyPr wrap="square" rtlCol="0">
            <a:spAutoFit/>
          </a:bodyPr>
          <a:lstStyle/>
          <a:p>
            <a:r>
              <a:rPr lang="en-US" dirty="0"/>
              <a:t>This is an older version shown, but any ESP32 with RS485 interface should work.</a:t>
            </a:r>
          </a:p>
        </p:txBody>
      </p:sp>
      <p:cxnSp>
        <p:nvCxnSpPr>
          <p:cNvPr id="54" name="Straight Connector 53">
            <a:extLst>
              <a:ext uri="{FF2B5EF4-FFF2-40B4-BE49-F238E27FC236}">
                <a16:creationId xmlns:a16="http://schemas.microsoft.com/office/drawing/2014/main" id="{497AD271-85F5-35A4-5F43-13CB5F6E7F8D}"/>
              </a:ext>
            </a:extLst>
          </p:cNvPr>
          <p:cNvCxnSpPr>
            <a:cxnSpLocks/>
          </p:cNvCxnSpPr>
          <p:nvPr/>
        </p:nvCxnSpPr>
        <p:spPr>
          <a:xfrm>
            <a:off x="7867650" y="5068559"/>
            <a:ext cx="732632" cy="628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50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B9C1975-75C5-E3D4-79B8-340C4F2DCCFD}"/>
              </a:ext>
            </a:extLst>
          </p:cNvPr>
          <p:cNvGrpSpPr/>
          <p:nvPr/>
        </p:nvGrpSpPr>
        <p:grpSpPr>
          <a:xfrm>
            <a:off x="1398472" y="505611"/>
            <a:ext cx="9918573" cy="5932766"/>
            <a:chOff x="1398472" y="505611"/>
            <a:chExt cx="9918573" cy="5932766"/>
          </a:xfrm>
        </p:grpSpPr>
        <p:pic>
          <p:nvPicPr>
            <p:cNvPr id="12" name="Picture 11">
              <a:extLst>
                <a:ext uri="{FF2B5EF4-FFF2-40B4-BE49-F238E27FC236}">
                  <a16:creationId xmlns:a16="http://schemas.microsoft.com/office/drawing/2014/main" id="{B67DC0E1-5DB4-3108-9FA5-A675A40F2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77" y="925159"/>
              <a:ext cx="1975821" cy="1975821"/>
            </a:xfrm>
            <a:prstGeom prst="rect">
              <a:avLst/>
            </a:prstGeom>
          </p:spPr>
        </p:pic>
        <p:pic>
          <p:nvPicPr>
            <p:cNvPr id="3" name="Picture 2">
              <a:extLst>
                <a:ext uri="{FF2B5EF4-FFF2-40B4-BE49-F238E27FC236}">
                  <a16:creationId xmlns:a16="http://schemas.microsoft.com/office/drawing/2014/main" id="{4D44A04F-8B2B-2622-8CBD-F158CF0FF5B0}"/>
                </a:ext>
              </a:extLst>
            </p:cNvPr>
            <p:cNvPicPr>
              <a:picLocks noChangeAspect="1"/>
            </p:cNvPicPr>
            <p:nvPr/>
          </p:nvPicPr>
          <p:blipFill>
            <a:blip r:embed="rId3"/>
            <a:stretch>
              <a:fillRect/>
            </a:stretch>
          </p:blipFill>
          <p:spPr>
            <a:xfrm>
              <a:off x="1936377" y="2807745"/>
              <a:ext cx="4726191" cy="3544644"/>
            </a:xfrm>
            <a:prstGeom prst="rect">
              <a:avLst/>
            </a:prstGeom>
            <a:effectLst>
              <a:outerShdw blurRad="177800" dist="38100" dir="5400000" sx="103000" sy="103000" algn="t" rotWithShape="0">
                <a:prstClr val="black">
                  <a:alpha val="40000"/>
                </a:prstClr>
              </a:outerShdw>
            </a:effectLst>
          </p:spPr>
        </p:pic>
        <p:pic>
          <p:nvPicPr>
            <p:cNvPr id="5" name="Picture 4">
              <a:extLst>
                <a:ext uri="{FF2B5EF4-FFF2-40B4-BE49-F238E27FC236}">
                  <a16:creationId xmlns:a16="http://schemas.microsoft.com/office/drawing/2014/main" id="{B1E4B3E2-09E8-4DAC-B238-6F4E05505862}"/>
                </a:ext>
              </a:extLst>
            </p:cNvPr>
            <p:cNvPicPr>
              <a:picLocks noChangeAspect="1"/>
            </p:cNvPicPr>
            <p:nvPr/>
          </p:nvPicPr>
          <p:blipFill rotWithShape="1">
            <a:blip r:embed="rId4"/>
            <a:srcRect t="29333" r="13843" b="26745"/>
            <a:stretch/>
          </p:blipFill>
          <p:spPr>
            <a:xfrm>
              <a:off x="4172070" y="554019"/>
              <a:ext cx="6865275" cy="2624866"/>
            </a:xfrm>
            <a:prstGeom prst="rect">
              <a:avLst/>
            </a:prstGeom>
            <a:effectLst>
              <a:outerShdw blurRad="177800" dist="38100" dir="5400000" sx="103000" sy="103000" algn="t" rotWithShape="0">
                <a:prstClr val="black">
                  <a:alpha val="40000"/>
                </a:prstClr>
              </a:outerShdw>
            </a:effectLst>
          </p:spPr>
        </p:pic>
        <p:sp>
          <p:nvSpPr>
            <p:cNvPr id="10" name="TextBox 9">
              <a:extLst>
                <a:ext uri="{FF2B5EF4-FFF2-40B4-BE49-F238E27FC236}">
                  <a16:creationId xmlns:a16="http://schemas.microsoft.com/office/drawing/2014/main" id="{D63AE7CA-2209-24EF-4322-5AED07E9F9CD}"/>
                </a:ext>
              </a:extLst>
            </p:cNvPr>
            <p:cNvSpPr txBox="1"/>
            <p:nvPr/>
          </p:nvSpPr>
          <p:spPr>
            <a:xfrm>
              <a:off x="6777319" y="3299056"/>
              <a:ext cx="4539726" cy="3139321"/>
            </a:xfrm>
            <a:prstGeom prst="rect">
              <a:avLst/>
            </a:prstGeom>
            <a:noFill/>
          </p:spPr>
          <p:txBody>
            <a:bodyPr wrap="square" rtlCol="0">
              <a:spAutoFit/>
            </a:bodyPr>
            <a:lstStyle/>
            <a:p>
              <a:r>
                <a:rPr lang="en-US" dirty="0"/>
                <a:t>M5Stack-ATOM with a Tail485. The four 1 pin male-female jumper cables are attached with screws on the reverse side. For simplicity, the correct color wide is used for each pin. Note that the device is powered by the 12v pin and will not need any other power source.</a:t>
              </a:r>
            </a:p>
            <a:p>
              <a:endParaRPr lang="en-US" dirty="0"/>
            </a:p>
            <a:p>
              <a:r>
                <a:rPr lang="en-US" b="1" dirty="0"/>
                <a:t>A RS485 </a:t>
              </a:r>
              <a:r>
                <a:rPr lang="en-US" dirty="0"/>
                <a:t>– Yellow</a:t>
              </a:r>
            </a:p>
            <a:p>
              <a:r>
                <a:rPr lang="en-US" b="1" dirty="0"/>
                <a:t>B RS485 </a:t>
              </a:r>
              <a:r>
                <a:rPr lang="en-US" dirty="0"/>
                <a:t>– Blue</a:t>
              </a:r>
            </a:p>
            <a:p>
              <a:r>
                <a:rPr lang="en-US" b="1" dirty="0"/>
                <a:t>+12V Input </a:t>
              </a:r>
              <a:r>
                <a:rPr lang="en-US" dirty="0"/>
                <a:t>– Red</a:t>
              </a:r>
            </a:p>
            <a:p>
              <a:r>
                <a:rPr lang="en-US" b="1" dirty="0"/>
                <a:t>Ground</a:t>
              </a:r>
              <a:r>
                <a:rPr lang="en-US" dirty="0"/>
                <a:t> - Black</a:t>
              </a:r>
            </a:p>
          </p:txBody>
        </p:sp>
        <p:sp>
          <p:nvSpPr>
            <p:cNvPr id="14" name="TextBox 13">
              <a:extLst>
                <a:ext uri="{FF2B5EF4-FFF2-40B4-BE49-F238E27FC236}">
                  <a16:creationId xmlns:a16="http://schemas.microsoft.com/office/drawing/2014/main" id="{02548520-4AE6-9DB5-1A8C-67C62D82C809}"/>
                </a:ext>
              </a:extLst>
            </p:cNvPr>
            <p:cNvSpPr txBox="1"/>
            <p:nvPr/>
          </p:nvSpPr>
          <p:spPr>
            <a:xfrm>
              <a:off x="2108947" y="505611"/>
              <a:ext cx="1630680" cy="523220"/>
            </a:xfrm>
            <a:prstGeom prst="rect">
              <a:avLst/>
            </a:prstGeom>
            <a:noFill/>
          </p:spPr>
          <p:txBody>
            <a:bodyPr wrap="square">
              <a:spAutoFit/>
            </a:bodyPr>
            <a:lstStyle/>
            <a:p>
              <a:pPr algn="ctr"/>
              <a:r>
                <a:rPr lang="en-US" sz="1400" dirty="0"/>
                <a:t>1 pin male-female jumper cables </a:t>
              </a:r>
            </a:p>
          </p:txBody>
        </p:sp>
        <p:sp>
          <p:nvSpPr>
            <p:cNvPr id="15" name="Freeform: Shape 14">
              <a:extLst>
                <a:ext uri="{FF2B5EF4-FFF2-40B4-BE49-F238E27FC236}">
                  <a16:creationId xmlns:a16="http://schemas.microsoft.com/office/drawing/2014/main" id="{8A27197A-2A48-E217-0B12-8C3AE5F2BA9E}"/>
                </a:ext>
              </a:extLst>
            </p:cNvPr>
            <p:cNvSpPr/>
            <p:nvPr/>
          </p:nvSpPr>
          <p:spPr>
            <a:xfrm>
              <a:off x="1398472" y="2173045"/>
              <a:ext cx="882149" cy="1796527"/>
            </a:xfrm>
            <a:custGeom>
              <a:avLst/>
              <a:gdLst>
                <a:gd name="connsiteX0" fmla="*/ 882149 w 882149"/>
                <a:gd name="connsiteY0" fmla="*/ 0 h 1796527"/>
                <a:gd name="connsiteX1" fmla="*/ 22 w 882149"/>
                <a:gd name="connsiteY1" fmla="*/ 1247887 h 1796527"/>
                <a:gd name="connsiteX2" fmla="*/ 860634 w 882149"/>
                <a:gd name="connsiteY2" fmla="*/ 1796527 h 1796527"/>
              </a:gdLst>
              <a:ahLst/>
              <a:cxnLst>
                <a:cxn ang="0">
                  <a:pos x="connsiteX0" y="connsiteY0"/>
                </a:cxn>
                <a:cxn ang="0">
                  <a:pos x="connsiteX1" y="connsiteY1"/>
                </a:cxn>
                <a:cxn ang="0">
                  <a:pos x="connsiteX2" y="connsiteY2"/>
                </a:cxn>
              </a:cxnLst>
              <a:rect l="l" t="t" r="r" b="b"/>
              <a:pathLst>
                <a:path w="882149" h="1796527">
                  <a:moveTo>
                    <a:pt x="882149" y="0"/>
                  </a:moveTo>
                  <a:cubicBezTo>
                    <a:pt x="442878" y="474233"/>
                    <a:pt x="3608" y="948466"/>
                    <a:pt x="22" y="1247887"/>
                  </a:cubicBezTo>
                  <a:cubicBezTo>
                    <a:pt x="-3564" y="1547308"/>
                    <a:pt x="428535" y="1671917"/>
                    <a:pt x="860634" y="1796527"/>
                  </a:cubicBezTo>
                </a:path>
              </a:pathLst>
            </a:custGeom>
            <a:noFill/>
            <a:ln w="762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079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8E40AB3-AC6C-A7E0-3AFB-263EEB9EFB4D}"/>
              </a:ext>
            </a:extLst>
          </p:cNvPr>
          <p:cNvGrpSpPr/>
          <p:nvPr/>
        </p:nvGrpSpPr>
        <p:grpSpPr>
          <a:xfrm>
            <a:off x="1055802" y="1021977"/>
            <a:ext cx="10644932" cy="5282005"/>
            <a:chOff x="1055802" y="1021977"/>
            <a:chExt cx="10644932" cy="5282005"/>
          </a:xfrm>
        </p:grpSpPr>
        <p:pic>
          <p:nvPicPr>
            <p:cNvPr id="7" name="Picture 6">
              <a:extLst>
                <a:ext uri="{FF2B5EF4-FFF2-40B4-BE49-F238E27FC236}">
                  <a16:creationId xmlns:a16="http://schemas.microsoft.com/office/drawing/2014/main" id="{64B110D5-BA43-C8EA-F949-8BEAAD9DFA73}"/>
                </a:ext>
              </a:extLst>
            </p:cNvPr>
            <p:cNvPicPr>
              <a:picLocks noChangeAspect="1"/>
            </p:cNvPicPr>
            <p:nvPr/>
          </p:nvPicPr>
          <p:blipFill rotWithShape="1">
            <a:blip r:embed="rId2"/>
            <a:srcRect l="21560" t="15145" r="3987" b="11157"/>
            <a:stretch/>
          </p:blipFill>
          <p:spPr>
            <a:xfrm>
              <a:off x="1055802" y="1216550"/>
              <a:ext cx="6808040" cy="5054220"/>
            </a:xfrm>
            <a:prstGeom prst="rect">
              <a:avLst/>
            </a:prstGeom>
          </p:spPr>
        </p:pic>
        <p:sp>
          <p:nvSpPr>
            <p:cNvPr id="4" name="TextBox 3">
              <a:extLst>
                <a:ext uri="{FF2B5EF4-FFF2-40B4-BE49-F238E27FC236}">
                  <a16:creationId xmlns:a16="http://schemas.microsoft.com/office/drawing/2014/main" id="{ECE5B181-3384-EB4A-9F04-C8C4976569F1}"/>
                </a:ext>
              </a:extLst>
            </p:cNvPr>
            <p:cNvSpPr txBox="1"/>
            <p:nvPr/>
          </p:nvSpPr>
          <p:spPr>
            <a:xfrm>
              <a:off x="8200914" y="1021977"/>
              <a:ext cx="3499820" cy="1200329"/>
            </a:xfrm>
            <a:prstGeom prst="rect">
              <a:avLst/>
            </a:prstGeom>
            <a:noFill/>
          </p:spPr>
          <p:txBody>
            <a:bodyPr wrap="square" rtlCol="0">
              <a:spAutoFit/>
            </a:bodyPr>
            <a:lstStyle/>
            <a:p>
              <a:r>
                <a:rPr lang="en-US" dirty="0"/>
                <a:t>Inside the IQ2020 control box, we attach the device to the expansion connector 1 pin at a time. Note that I have the expansion board.</a:t>
              </a:r>
            </a:p>
          </p:txBody>
        </p:sp>
        <p:sp>
          <p:nvSpPr>
            <p:cNvPr id="5" name="TextBox 4">
              <a:extLst>
                <a:ext uri="{FF2B5EF4-FFF2-40B4-BE49-F238E27FC236}">
                  <a16:creationId xmlns:a16="http://schemas.microsoft.com/office/drawing/2014/main" id="{A359D181-32F5-1345-03C5-71DE05D9229D}"/>
                </a:ext>
              </a:extLst>
            </p:cNvPr>
            <p:cNvSpPr txBox="1"/>
            <p:nvPr/>
          </p:nvSpPr>
          <p:spPr>
            <a:xfrm>
              <a:off x="8200914" y="5657651"/>
              <a:ext cx="2481431" cy="646331"/>
            </a:xfrm>
            <a:prstGeom prst="rect">
              <a:avLst/>
            </a:prstGeom>
            <a:noFill/>
          </p:spPr>
          <p:txBody>
            <a:bodyPr wrap="square" rtlCol="0">
              <a:spAutoFit/>
            </a:bodyPr>
            <a:lstStyle/>
            <a:p>
              <a:r>
                <a:rPr lang="en-US" dirty="0"/>
                <a:t>The device can be left within the control box.</a:t>
              </a:r>
            </a:p>
          </p:txBody>
        </p:sp>
        <p:sp>
          <p:nvSpPr>
            <p:cNvPr id="6" name="Oval 5">
              <a:extLst>
                <a:ext uri="{FF2B5EF4-FFF2-40B4-BE49-F238E27FC236}">
                  <a16:creationId xmlns:a16="http://schemas.microsoft.com/office/drawing/2014/main" id="{CF27D02D-678D-476A-5448-A472896378A6}"/>
                </a:ext>
              </a:extLst>
            </p:cNvPr>
            <p:cNvSpPr/>
            <p:nvPr/>
          </p:nvSpPr>
          <p:spPr>
            <a:xfrm>
              <a:off x="5316072" y="4919623"/>
              <a:ext cx="1810871" cy="1108038"/>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011DC4-3CE3-DE40-F987-1A25D97C6608}"/>
                </a:ext>
              </a:extLst>
            </p:cNvPr>
            <p:cNvCxnSpPr>
              <a:cxnSpLocks/>
              <a:endCxn id="5" idx="1"/>
            </p:cNvCxnSpPr>
            <p:nvPr/>
          </p:nvCxnSpPr>
          <p:spPr>
            <a:xfrm>
              <a:off x="7126943" y="5657651"/>
              <a:ext cx="1073971" cy="3231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0EE43BD-331C-DF75-D285-B603BD74B02F}"/>
                </a:ext>
              </a:extLst>
            </p:cNvPr>
            <p:cNvSpPr/>
            <p:nvPr/>
          </p:nvSpPr>
          <p:spPr>
            <a:xfrm>
              <a:off x="4459822" y="2716553"/>
              <a:ext cx="1056042" cy="1196789"/>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3855745-B078-5485-8E73-0520143A0CF2}"/>
                </a:ext>
              </a:extLst>
            </p:cNvPr>
            <p:cNvCxnSpPr>
              <a:cxnSpLocks/>
              <a:stCxn id="4" idx="1"/>
            </p:cNvCxnSpPr>
            <p:nvPr/>
          </p:nvCxnSpPr>
          <p:spPr>
            <a:xfrm flipH="1">
              <a:off x="5515864" y="1622142"/>
              <a:ext cx="2685050" cy="146985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7801A6-D10C-4518-DE6A-D1B2DA9CF187}"/>
                </a:ext>
              </a:extLst>
            </p:cNvPr>
            <p:cNvSpPr txBox="1"/>
            <p:nvPr/>
          </p:nvSpPr>
          <p:spPr>
            <a:xfrm>
              <a:off x="8200914" y="2406972"/>
              <a:ext cx="3389902" cy="2862322"/>
            </a:xfrm>
            <a:prstGeom prst="rect">
              <a:avLst/>
            </a:prstGeom>
            <a:noFill/>
          </p:spPr>
          <p:txBody>
            <a:bodyPr wrap="none" rtlCol="0">
              <a:spAutoFit/>
            </a:bodyPr>
            <a:lstStyle/>
            <a:p>
              <a:r>
                <a:rPr lang="en-US" dirty="0"/>
                <a:t>Connect only pins 1, 2, 4 and 6.</a:t>
              </a:r>
            </a:p>
            <a:p>
              <a:endParaRPr lang="en-US" dirty="0"/>
            </a:p>
            <a:p>
              <a:r>
                <a:rPr lang="en-US" dirty="0"/>
                <a:t>Pin 8 – Ground   (Top Most)</a:t>
              </a:r>
            </a:p>
            <a:p>
              <a:r>
                <a:rPr lang="en-US" dirty="0"/>
                <a:t>Pin 7 – Not used  (Often removed)</a:t>
              </a:r>
            </a:p>
            <a:p>
              <a:r>
                <a:rPr lang="en-US" b="1" dirty="0"/>
                <a:t>Pin 6 </a:t>
              </a:r>
              <a:r>
                <a:rPr lang="en-US" dirty="0"/>
                <a:t>– </a:t>
              </a:r>
              <a:r>
                <a:rPr lang="en-US" b="1" dirty="0">
                  <a:solidFill>
                    <a:schemeClr val="accent1"/>
                  </a:solidFill>
                </a:rPr>
                <a:t>RS485 B</a:t>
              </a:r>
            </a:p>
            <a:p>
              <a:r>
                <a:rPr lang="en-US" dirty="0"/>
                <a:t>Pin 5 – I2C</a:t>
              </a:r>
            </a:p>
            <a:p>
              <a:r>
                <a:rPr lang="en-US" b="1" dirty="0"/>
                <a:t>Pin 4 </a:t>
              </a:r>
              <a:r>
                <a:rPr lang="en-US" dirty="0"/>
                <a:t>– </a:t>
              </a:r>
              <a:r>
                <a:rPr lang="en-US" b="1" dirty="0"/>
                <a:t>Ground</a:t>
              </a:r>
            </a:p>
            <a:p>
              <a:r>
                <a:rPr lang="en-US" dirty="0"/>
                <a:t>Pin 3 – I2C</a:t>
              </a:r>
            </a:p>
            <a:p>
              <a:r>
                <a:rPr lang="en-US" b="1" dirty="0"/>
                <a:t>Pin 2 </a:t>
              </a:r>
              <a:r>
                <a:rPr lang="en-US" dirty="0"/>
                <a:t>– </a:t>
              </a:r>
              <a:r>
                <a:rPr lang="en-US" b="1" dirty="0">
                  <a:solidFill>
                    <a:srgbClr val="FF0000"/>
                  </a:solidFill>
                </a:rPr>
                <a:t>+12V</a:t>
              </a:r>
            </a:p>
            <a:p>
              <a:r>
                <a:rPr lang="en-US" b="1" dirty="0"/>
                <a:t>Pin 1 </a:t>
              </a:r>
              <a:r>
                <a:rPr lang="en-US" dirty="0"/>
                <a:t>– </a:t>
              </a:r>
              <a:r>
                <a:rPr lang="en-US" b="1" dirty="0">
                  <a:solidFill>
                    <a:schemeClr val="accent6"/>
                  </a:solidFill>
                </a:rPr>
                <a:t>RS485 A</a:t>
              </a:r>
              <a:r>
                <a:rPr lang="en-US" dirty="0"/>
                <a:t>  (Bottom Most)</a:t>
              </a:r>
            </a:p>
          </p:txBody>
        </p:sp>
      </p:grpSp>
    </p:spTree>
    <p:extLst>
      <p:ext uri="{BB962C8B-B14F-4D97-AF65-F5344CB8AC3E}">
        <p14:creationId xmlns:p14="http://schemas.microsoft.com/office/powerpoint/2010/main" val="3877160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2FCC723-14E8-9AF3-5832-0BC5382978BA}"/>
              </a:ext>
            </a:extLst>
          </p:cNvPr>
          <p:cNvGrpSpPr/>
          <p:nvPr/>
        </p:nvGrpSpPr>
        <p:grpSpPr>
          <a:xfrm>
            <a:off x="680292" y="326218"/>
            <a:ext cx="11200581" cy="5173430"/>
            <a:chOff x="680292" y="326218"/>
            <a:chExt cx="11200581" cy="5173430"/>
          </a:xfrm>
        </p:grpSpPr>
        <p:pic>
          <p:nvPicPr>
            <p:cNvPr id="5" name="Picture 4">
              <a:extLst>
                <a:ext uri="{FF2B5EF4-FFF2-40B4-BE49-F238E27FC236}">
                  <a16:creationId xmlns:a16="http://schemas.microsoft.com/office/drawing/2014/main" id="{9F546321-FFC4-250B-0725-23B843BA8172}"/>
                </a:ext>
              </a:extLst>
            </p:cNvPr>
            <p:cNvPicPr>
              <a:picLocks noChangeAspect="1"/>
            </p:cNvPicPr>
            <p:nvPr/>
          </p:nvPicPr>
          <p:blipFill>
            <a:blip r:embed="rId2"/>
            <a:stretch>
              <a:fillRect/>
            </a:stretch>
          </p:blipFill>
          <p:spPr>
            <a:xfrm>
              <a:off x="1297075" y="326218"/>
              <a:ext cx="6530906" cy="2225233"/>
            </a:xfrm>
            <a:prstGeom prst="rect">
              <a:avLst/>
            </a:prstGeom>
            <a:effectLst>
              <a:outerShdw blurRad="177800" dist="38100" dir="5400000" sx="103000" sy="103000" algn="t" rotWithShape="0">
                <a:prstClr val="black">
                  <a:alpha val="40000"/>
                </a:prstClr>
              </a:outerShdw>
            </a:effectLst>
          </p:spPr>
        </p:pic>
        <p:pic>
          <p:nvPicPr>
            <p:cNvPr id="7" name="Picture 6">
              <a:extLst>
                <a:ext uri="{FF2B5EF4-FFF2-40B4-BE49-F238E27FC236}">
                  <a16:creationId xmlns:a16="http://schemas.microsoft.com/office/drawing/2014/main" id="{01FFC1B3-AC3B-79BB-C2E4-4D5B38AB1B12}"/>
                </a:ext>
              </a:extLst>
            </p:cNvPr>
            <p:cNvPicPr>
              <a:picLocks noChangeAspect="1"/>
            </p:cNvPicPr>
            <p:nvPr/>
          </p:nvPicPr>
          <p:blipFill>
            <a:blip r:embed="rId3"/>
            <a:stretch>
              <a:fillRect/>
            </a:stretch>
          </p:blipFill>
          <p:spPr>
            <a:xfrm>
              <a:off x="4647303" y="938045"/>
              <a:ext cx="7233570" cy="4561603"/>
            </a:xfrm>
            <a:prstGeom prst="rect">
              <a:avLst/>
            </a:prstGeom>
            <a:effectLst>
              <a:outerShdw blurRad="177800" dist="38100" dir="5400000" sx="103000" sy="103000" algn="t" rotWithShape="0">
                <a:prstClr val="black">
                  <a:alpha val="40000"/>
                </a:prstClr>
              </a:outerShdw>
            </a:effectLst>
          </p:spPr>
        </p:pic>
        <p:sp>
          <p:nvSpPr>
            <p:cNvPr id="8" name="Oval 7">
              <a:extLst>
                <a:ext uri="{FF2B5EF4-FFF2-40B4-BE49-F238E27FC236}">
                  <a16:creationId xmlns:a16="http://schemas.microsoft.com/office/drawing/2014/main" id="{34EA0757-5558-8FF7-9B8C-31DB3AD09015}"/>
                </a:ext>
              </a:extLst>
            </p:cNvPr>
            <p:cNvSpPr/>
            <p:nvPr/>
          </p:nvSpPr>
          <p:spPr>
            <a:xfrm>
              <a:off x="2043951" y="2051764"/>
              <a:ext cx="906721" cy="368707"/>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A7F0463-0F76-91D0-36E8-6AAEAEA0FAFA}"/>
                </a:ext>
              </a:extLst>
            </p:cNvPr>
            <p:cNvSpPr/>
            <p:nvPr/>
          </p:nvSpPr>
          <p:spPr>
            <a:xfrm>
              <a:off x="4896521" y="4872061"/>
              <a:ext cx="3612778" cy="528279"/>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441624-FE1C-C502-12B7-1052D0BF910A}"/>
                </a:ext>
              </a:extLst>
            </p:cNvPr>
            <p:cNvSpPr txBox="1"/>
            <p:nvPr/>
          </p:nvSpPr>
          <p:spPr>
            <a:xfrm>
              <a:off x="680293" y="2967335"/>
              <a:ext cx="3634035" cy="923330"/>
            </a:xfrm>
            <a:prstGeom prst="rect">
              <a:avLst/>
            </a:prstGeom>
            <a:noFill/>
          </p:spPr>
          <p:txBody>
            <a:bodyPr wrap="square" rtlCol="0">
              <a:spAutoFit/>
            </a:bodyPr>
            <a:lstStyle/>
            <a:p>
              <a:r>
                <a:rPr lang="en-US" dirty="0"/>
                <a:t>Once the device is in the hot tub, you can access the device’s logs over WIFI. RS485 traffic will show up.</a:t>
              </a:r>
            </a:p>
          </p:txBody>
        </p:sp>
        <p:sp>
          <p:nvSpPr>
            <p:cNvPr id="11" name="TextBox 10">
              <a:extLst>
                <a:ext uri="{FF2B5EF4-FFF2-40B4-BE49-F238E27FC236}">
                  <a16:creationId xmlns:a16="http://schemas.microsoft.com/office/drawing/2014/main" id="{63AAD622-B61F-A228-C795-C96B4F7F3B4E}"/>
                </a:ext>
              </a:extLst>
            </p:cNvPr>
            <p:cNvSpPr txBox="1"/>
            <p:nvPr/>
          </p:nvSpPr>
          <p:spPr>
            <a:xfrm>
              <a:off x="680292" y="4146017"/>
              <a:ext cx="3634035" cy="646331"/>
            </a:xfrm>
            <a:prstGeom prst="rect">
              <a:avLst/>
            </a:prstGeom>
            <a:noFill/>
          </p:spPr>
          <p:txBody>
            <a:bodyPr wrap="square" rtlCol="0">
              <a:spAutoFit/>
            </a:bodyPr>
            <a:lstStyle/>
            <a:p>
              <a:r>
                <a:rPr lang="en-US" dirty="0"/>
                <a:t>I have a salt water device that is generating some periodic traffic.</a:t>
              </a:r>
            </a:p>
          </p:txBody>
        </p:sp>
        <p:cxnSp>
          <p:nvCxnSpPr>
            <p:cNvPr id="13" name="Straight Connector 12">
              <a:extLst>
                <a:ext uri="{FF2B5EF4-FFF2-40B4-BE49-F238E27FC236}">
                  <a16:creationId xmlns:a16="http://schemas.microsoft.com/office/drawing/2014/main" id="{F6218A81-4499-949C-EEB6-B8A7E3897673}"/>
                </a:ext>
              </a:extLst>
            </p:cNvPr>
            <p:cNvCxnSpPr/>
            <p:nvPr/>
          </p:nvCxnSpPr>
          <p:spPr>
            <a:xfrm flipV="1">
              <a:off x="2043951" y="2420471"/>
              <a:ext cx="333489" cy="546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0FF2EA-3665-6246-81DD-F04CA4910422}"/>
                </a:ext>
              </a:extLst>
            </p:cNvPr>
            <p:cNvCxnSpPr>
              <a:cxnSpLocks/>
            </p:cNvCxnSpPr>
            <p:nvPr/>
          </p:nvCxnSpPr>
          <p:spPr>
            <a:xfrm>
              <a:off x="3894268" y="4604273"/>
              <a:ext cx="914400" cy="44106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76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54C4E34D-6E57-D876-C5BF-BF1A2BBA06EE}"/>
              </a:ext>
            </a:extLst>
          </p:cNvPr>
          <p:cNvSpPr txBox="1"/>
          <p:nvPr/>
        </p:nvSpPr>
        <p:spPr>
          <a:xfrm>
            <a:off x="1401183" y="3299209"/>
            <a:ext cx="6094206" cy="461665"/>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1C:33:01:03:40:</a:t>
            </a:r>
            <a:r>
              <a:rPr lang="en-US" sz="2400" b="1" dirty="0">
                <a:solidFill>
                  <a:schemeClr val="accent1"/>
                </a:solidFill>
                <a:latin typeface="Courier New" panose="02070309020205020404" pitchFamily="49" charset="0"/>
                <a:cs typeface="Courier New" panose="02070309020205020404" pitchFamily="49" charset="0"/>
              </a:rPr>
              <a:t>19:01:00</a:t>
            </a:r>
            <a:r>
              <a:rPr lang="en-US" sz="2400" b="1" dirty="0">
                <a:latin typeface="Courier New" panose="02070309020205020404" pitchFamily="49" charset="0"/>
                <a:cs typeface="Courier New" panose="02070309020205020404" pitchFamily="49" charset="0"/>
              </a:rPr>
              <a:t>:</a:t>
            </a:r>
            <a:r>
              <a:rPr lang="en-US" sz="2400" b="1" dirty="0">
                <a:solidFill>
                  <a:schemeClr val="accent6"/>
                </a:solidFill>
                <a:latin typeface="Courier New" panose="02070309020205020404" pitchFamily="49" charset="0"/>
                <a:cs typeface="Courier New" panose="02070309020205020404" pitchFamily="49" charset="0"/>
              </a:rPr>
              <a:t>6E</a:t>
            </a:r>
          </a:p>
        </p:txBody>
      </p:sp>
      <p:sp>
        <p:nvSpPr>
          <p:cNvPr id="4" name="TextBox 3">
            <a:extLst>
              <a:ext uri="{FF2B5EF4-FFF2-40B4-BE49-F238E27FC236}">
                <a16:creationId xmlns:a16="http://schemas.microsoft.com/office/drawing/2014/main" id="{349A26B5-CA02-9918-CCE7-618600A44ABD}"/>
              </a:ext>
            </a:extLst>
          </p:cNvPr>
          <p:cNvSpPr txBox="1"/>
          <p:nvPr/>
        </p:nvSpPr>
        <p:spPr>
          <a:xfrm>
            <a:off x="1282884" y="730518"/>
            <a:ext cx="8850854" cy="2062103"/>
          </a:xfrm>
          <a:prstGeom prst="rect">
            <a:avLst/>
          </a:prstGeom>
          <a:noFill/>
        </p:spPr>
        <p:txBody>
          <a:bodyPr wrap="square">
            <a:spAutoFit/>
          </a:bodyPr>
          <a:lstStyle/>
          <a:p>
            <a:r>
              <a:rPr lang="en-US" dirty="0"/>
              <a:t>Here are example packets you could see on the RS485 bus:</a:t>
            </a:r>
          </a:p>
          <a:p>
            <a:endParaRPr lang="en-US" dirty="0"/>
          </a:p>
          <a:p>
            <a:r>
              <a:rPr lang="en-US" sz="1400" dirty="0">
                <a:latin typeface="Courier New" panose="02070309020205020404" pitchFamily="49" charset="0"/>
                <a:cs typeface="Courier New" panose="02070309020205020404" pitchFamily="49" charset="0"/>
              </a:rPr>
              <a:t>1C:33:01:03:</a:t>
            </a:r>
            <a:r>
              <a:rPr lang="en-US" sz="1400" b="1" dirty="0">
                <a:latin typeface="Courier New" panose="02070309020205020404" pitchFamily="49" charset="0"/>
                <a:cs typeface="Courier New" panose="02070309020205020404" pitchFamily="49" charset="0"/>
              </a:rPr>
              <a:t>40:19:01</a:t>
            </a:r>
            <a:r>
              <a:rPr lang="en-US" sz="1400" dirty="0">
                <a:latin typeface="Courier New" panose="02070309020205020404" pitchFamily="49" charset="0"/>
                <a:cs typeface="Courier New" panose="02070309020205020404" pitchFamily="49" charset="0"/>
              </a:rPr>
              <a:t>:00:6E</a:t>
            </a:r>
          </a:p>
          <a:p>
            <a:r>
              <a:rPr lang="en-US" sz="1400" dirty="0">
                <a:latin typeface="Courier New" panose="02070309020205020404" pitchFamily="49" charset="0"/>
                <a:cs typeface="Courier New" panose="02070309020205020404" pitchFamily="49" charset="0"/>
              </a:rPr>
              <a:t>1C:21:01:03:</a:t>
            </a:r>
            <a:r>
              <a:rPr lang="en-US" sz="1400" b="1" dirty="0">
                <a:latin typeface="Courier New" panose="02070309020205020404" pitchFamily="49" charset="0"/>
                <a:cs typeface="Courier New" panose="02070309020205020404" pitchFamily="49" charset="0"/>
              </a:rPr>
              <a:t>40:21:01</a:t>
            </a:r>
            <a:r>
              <a:rPr lang="en-US" sz="1400" dirty="0">
                <a:latin typeface="Courier New" panose="02070309020205020404" pitchFamily="49" charset="0"/>
                <a:cs typeface="Courier New" panose="02070309020205020404" pitchFamily="49" charset="0"/>
              </a:rPr>
              <a:t>:00:78</a:t>
            </a:r>
          </a:p>
          <a:p>
            <a:r>
              <a:rPr lang="en-US" sz="1400" dirty="0">
                <a:latin typeface="Courier New" panose="02070309020205020404" pitchFamily="49" charset="0"/>
                <a:cs typeface="Courier New" panose="02070309020205020404" pitchFamily="49" charset="0"/>
              </a:rPr>
              <a:t>1C:29:01:0F:</a:t>
            </a:r>
            <a:r>
              <a:rPr lang="en-US" sz="1400" b="1" dirty="0">
                <a:latin typeface="Courier New" panose="02070309020205020404" pitchFamily="49" charset="0"/>
                <a:cs typeface="Courier New" panose="02070309020205020404" pitchFamily="49" charset="0"/>
              </a:rPr>
              <a:t>40:1E:01:00:00:FF:FF:FF:00:FF:04:FF:FF:FF:FF:FF</a:t>
            </a:r>
            <a:r>
              <a:rPr lang="en-US" sz="1400" dirty="0">
                <a:latin typeface="Courier New" panose="02070309020205020404" pitchFamily="49" charset="0"/>
                <a:cs typeface="Courier New" panose="02070309020205020404" pitchFamily="49" charset="0"/>
              </a:rPr>
              <a:t>:6C</a:t>
            </a:r>
          </a:p>
          <a:p>
            <a:r>
              <a:rPr lang="en-US" sz="1400" dirty="0">
                <a:latin typeface="Courier New" panose="02070309020205020404" pitchFamily="49" charset="0"/>
                <a:cs typeface="Courier New" panose="02070309020205020404" pitchFamily="49" charset="0"/>
              </a:rPr>
              <a:t>1C:01:29:0F:</a:t>
            </a:r>
            <a:r>
              <a:rPr lang="en-US" sz="1400" b="1" dirty="0">
                <a:latin typeface="Courier New" panose="02070309020205020404" pitchFamily="49" charset="0"/>
                <a:cs typeface="Courier New" panose="02070309020205020404" pitchFamily="49" charset="0"/>
              </a:rPr>
              <a:t>80:1E:01:00:00:03:35:00:00:00:00:B3:10:00:68:41</a:t>
            </a:r>
            <a:r>
              <a:rPr lang="en-US" sz="1400" dirty="0">
                <a:latin typeface="Courier New" panose="02070309020205020404" pitchFamily="49" charset="0"/>
                <a:cs typeface="Courier New" panose="02070309020205020404" pitchFamily="49" charset="0"/>
              </a:rPr>
              <a:t>:83</a:t>
            </a:r>
          </a:p>
          <a:p>
            <a:endParaRPr lang="en-US" dirty="0">
              <a:latin typeface="Courier New" panose="02070309020205020404" pitchFamily="49" charset="0"/>
              <a:cs typeface="Courier New" panose="02070309020205020404" pitchFamily="49" charset="0"/>
            </a:endParaRPr>
          </a:p>
          <a:p>
            <a:r>
              <a:rPr lang="en-US" dirty="0"/>
              <a:t>It looks like the decoding is as follows:</a:t>
            </a:r>
          </a:p>
        </p:txBody>
      </p:sp>
      <p:pic>
        <p:nvPicPr>
          <p:cNvPr id="41" name="Picture 40">
            <a:extLst>
              <a:ext uri="{FF2B5EF4-FFF2-40B4-BE49-F238E27FC236}">
                <a16:creationId xmlns:a16="http://schemas.microsoft.com/office/drawing/2014/main" id="{101AEDE5-468A-86D7-EFB9-235A3D1A8402}"/>
              </a:ext>
            </a:extLst>
          </p:cNvPr>
          <p:cNvPicPr>
            <a:picLocks noChangeAspect="1"/>
          </p:cNvPicPr>
          <p:nvPr/>
        </p:nvPicPr>
        <p:blipFill>
          <a:blip r:embed="rId2"/>
          <a:stretch>
            <a:fillRect/>
          </a:stretch>
        </p:blipFill>
        <p:spPr>
          <a:xfrm>
            <a:off x="7511753" y="2491679"/>
            <a:ext cx="3835884" cy="1861026"/>
          </a:xfrm>
          <a:prstGeom prst="rect">
            <a:avLst/>
          </a:prstGeom>
          <a:effectLst>
            <a:outerShdw blurRad="177800" dist="38100" dir="5400000" sx="103000" sy="103000" algn="t" rotWithShape="0">
              <a:prstClr val="black">
                <a:alpha val="40000"/>
              </a:prstClr>
            </a:outerShdw>
          </a:effectLst>
        </p:spPr>
      </p:pic>
      <p:sp>
        <p:nvSpPr>
          <p:cNvPr id="42" name="Freeform: Shape 41">
            <a:extLst>
              <a:ext uri="{FF2B5EF4-FFF2-40B4-BE49-F238E27FC236}">
                <a16:creationId xmlns:a16="http://schemas.microsoft.com/office/drawing/2014/main" id="{29F5CBB6-0364-BEBE-37F3-889EA553A849}"/>
              </a:ext>
            </a:extLst>
          </p:cNvPr>
          <p:cNvSpPr/>
          <p:nvPr/>
        </p:nvSpPr>
        <p:spPr>
          <a:xfrm>
            <a:off x="7928386" y="1311582"/>
            <a:ext cx="1354721" cy="1431618"/>
          </a:xfrm>
          <a:custGeom>
            <a:avLst/>
            <a:gdLst>
              <a:gd name="connsiteX0" fmla="*/ 1172583 w 1354721"/>
              <a:gd name="connsiteY0" fmla="*/ 1431618 h 1431618"/>
              <a:gd name="connsiteX1" fmla="*/ 1258645 w 1354721"/>
              <a:gd name="connsiteY1" fmla="*/ 97670 h 1431618"/>
              <a:gd name="connsiteX2" fmla="*/ 0 w 1354721"/>
              <a:gd name="connsiteY2" fmla="*/ 205246 h 1431618"/>
            </a:gdLst>
            <a:ahLst/>
            <a:cxnLst>
              <a:cxn ang="0">
                <a:pos x="connsiteX0" y="connsiteY0"/>
              </a:cxn>
              <a:cxn ang="0">
                <a:pos x="connsiteX1" y="connsiteY1"/>
              </a:cxn>
              <a:cxn ang="0">
                <a:pos x="connsiteX2" y="connsiteY2"/>
              </a:cxn>
            </a:cxnLst>
            <a:rect l="l" t="t" r="r" b="b"/>
            <a:pathLst>
              <a:path w="1354721" h="1431618">
                <a:moveTo>
                  <a:pt x="1172583" y="1431618"/>
                </a:moveTo>
                <a:cubicBezTo>
                  <a:pt x="1313329" y="866841"/>
                  <a:pt x="1454076" y="302065"/>
                  <a:pt x="1258645" y="97670"/>
                </a:cubicBezTo>
                <a:cubicBezTo>
                  <a:pt x="1063214" y="-106725"/>
                  <a:pt x="531607" y="49260"/>
                  <a:pt x="0" y="205246"/>
                </a:cubicBezTo>
              </a:path>
            </a:pathLst>
          </a:custGeom>
          <a:noFill/>
          <a:ln w="41275">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A532E04-D560-5C7D-1D29-D037E0A62547}"/>
              </a:ext>
            </a:extLst>
          </p:cNvPr>
          <p:cNvSpPr txBox="1"/>
          <p:nvPr/>
        </p:nvSpPr>
        <p:spPr>
          <a:xfrm>
            <a:off x="9429695" y="1381060"/>
            <a:ext cx="1715227" cy="646331"/>
          </a:xfrm>
          <a:prstGeom prst="rect">
            <a:avLst/>
          </a:prstGeom>
          <a:noFill/>
        </p:spPr>
        <p:txBody>
          <a:bodyPr wrap="square" rtlCol="0">
            <a:spAutoFit/>
          </a:bodyPr>
          <a:lstStyle/>
          <a:p>
            <a:r>
              <a:rPr lang="en-US" dirty="0"/>
              <a:t>Captured from ESP-Home Logs</a:t>
            </a:r>
          </a:p>
        </p:txBody>
      </p:sp>
      <p:grpSp>
        <p:nvGrpSpPr>
          <p:cNvPr id="49" name="Group 48">
            <a:extLst>
              <a:ext uri="{FF2B5EF4-FFF2-40B4-BE49-F238E27FC236}">
                <a16:creationId xmlns:a16="http://schemas.microsoft.com/office/drawing/2014/main" id="{925A332F-197A-D513-6BB9-F24068A504AF}"/>
              </a:ext>
            </a:extLst>
          </p:cNvPr>
          <p:cNvGrpSpPr/>
          <p:nvPr/>
        </p:nvGrpSpPr>
        <p:grpSpPr>
          <a:xfrm>
            <a:off x="1372131" y="2994823"/>
            <a:ext cx="5298215" cy="1609104"/>
            <a:chOff x="1372131" y="2994823"/>
            <a:chExt cx="5298215" cy="1609104"/>
          </a:xfrm>
        </p:grpSpPr>
        <p:cxnSp>
          <p:nvCxnSpPr>
            <p:cNvPr id="6" name="Straight Connector 5">
              <a:extLst>
                <a:ext uri="{FF2B5EF4-FFF2-40B4-BE49-F238E27FC236}">
                  <a16:creationId xmlns:a16="http://schemas.microsoft.com/office/drawing/2014/main" id="{BB89C318-812C-3522-2A52-17F758EC2AD9}"/>
                </a:ext>
              </a:extLst>
            </p:cNvPr>
            <p:cNvCxnSpPr/>
            <p:nvPr/>
          </p:nvCxnSpPr>
          <p:spPr>
            <a:xfrm>
              <a:off x="1506069" y="3719455"/>
              <a:ext cx="3657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8E402E-7CF7-27D2-BD52-F1A569B869CE}"/>
                </a:ext>
              </a:extLst>
            </p:cNvPr>
            <p:cNvCxnSpPr>
              <a:cxnSpLocks/>
            </p:cNvCxnSpPr>
            <p:nvPr/>
          </p:nvCxnSpPr>
          <p:spPr>
            <a:xfrm>
              <a:off x="3134060" y="3719455"/>
              <a:ext cx="40520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66C34E-079C-7D4E-1596-1EC9B9A4F004}"/>
                </a:ext>
              </a:extLst>
            </p:cNvPr>
            <p:cNvCxnSpPr>
              <a:cxnSpLocks/>
            </p:cNvCxnSpPr>
            <p:nvPr/>
          </p:nvCxnSpPr>
          <p:spPr>
            <a:xfrm>
              <a:off x="4213262" y="3719455"/>
              <a:ext cx="1447914" cy="346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1F4455-D29E-46A0-E6EA-D780014933ED}"/>
                </a:ext>
              </a:extLst>
            </p:cNvPr>
            <p:cNvCxnSpPr>
              <a:cxnSpLocks/>
            </p:cNvCxnSpPr>
            <p:nvPr/>
          </p:nvCxnSpPr>
          <p:spPr>
            <a:xfrm>
              <a:off x="3677899" y="3722916"/>
              <a:ext cx="40520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463FC3-6687-85BA-1EB3-423EC8C7C50C}"/>
                </a:ext>
              </a:extLst>
            </p:cNvPr>
            <p:cNvCxnSpPr>
              <a:cxnSpLocks/>
            </p:cNvCxnSpPr>
            <p:nvPr/>
          </p:nvCxnSpPr>
          <p:spPr>
            <a:xfrm>
              <a:off x="5879053" y="3721697"/>
              <a:ext cx="40520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2F604F-31EC-EAEF-7A2F-020B8ECA1DC7}"/>
                </a:ext>
              </a:extLst>
            </p:cNvPr>
            <p:cNvCxnSpPr>
              <a:cxnSpLocks/>
            </p:cNvCxnSpPr>
            <p:nvPr/>
          </p:nvCxnSpPr>
          <p:spPr>
            <a:xfrm>
              <a:off x="2045744" y="3302600"/>
              <a:ext cx="3615432"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FADB60-1A00-60F9-6A66-622F220C43BF}"/>
                </a:ext>
              </a:extLst>
            </p:cNvPr>
            <p:cNvSpPr txBox="1"/>
            <p:nvPr/>
          </p:nvSpPr>
          <p:spPr>
            <a:xfrm>
              <a:off x="4572933" y="2994823"/>
              <a:ext cx="1253677" cy="307777"/>
            </a:xfrm>
            <a:prstGeom prst="rect">
              <a:avLst/>
            </a:prstGeom>
            <a:noFill/>
          </p:spPr>
          <p:txBody>
            <a:bodyPr wrap="none" rtlCol="0">
              <a:spAutoFit/>
            </a:bodyPr>
            <a:lstStyle/>
            <a:p>
              <a:r>
                <a:rPr lang="en-US" sz="1400" dirty="0">
                  <a:solidFill>
                    <a:schemeClr val="accent6"/>
                  </a:solidFill>
                </a:rPr>
                <a:t>SUM XOR 0xFF</a:t>
              </a:r>
            </a:p>
          </p:txBody>
        </p:sp>
        <p:sp>
          <p:nvSpPr>
            <p:cNvPr id="19" name="Freeform: Shape 18">
              <a:extLst>
                <a:ext uri="{FF2B5EF4-FFF2-40B4-BE49-F238E27FC236}">
                  <a16:creationId xmlns:a16="http://schemas.microsoft.com/office/drawing/2014/main" id="{1B607488-3DF9-4FCE-185D-9A9526BFFD90}"/>
                </a:ext>
              </a:extLst>
            </p:cNvPr>
            <p:cNvSpPr/>
            <p:nvPr/>
          </p:nvSpPr>
          <p:spPr>
            <a:xfrm>
              <a:off x="5809129" y="3041294"/>
              <a:ext cx="496074" cy="336608"/>
            </a:xfrm>
            <a:custGeom>
              <a:avLst/>
              <a:gdLst>
                <a:gd name="connsiteX0" fmla="*/ 0 w 496074"/>
                <a:gd name="connsiteY0" fmla="*/ 89182 h 336608"/>
                <a:gd name="connsiteX1" fmla="*/ 484094 w 496074"/>
                <a:gd name="connsiteY1" fmla="*/ 13878 h 336608"/>
                <a:gd name="connsiteX2" fmla="*/ 301214 w 496074"/>
                <a:gd name="connsiteY2" fmla="*/ 336608 h 336608"/>
              </a:gdLst>
              <a:ahLst/>
              <a:cxnLst>
                <a:cxn ang="0">
                  <a:pos x="connsiteX0" y="connsiteY0"/>
                </a:cxn>
                <a:cxn ang="0">
                  <a:pos x="connsiteX1" y="connsiteY1"/>
                </a:cxn>
                <a:cxn ang="0">
                  <a:pos x="connsiteX2" y="connsiteY2"/>
                </a:cxn>
              </a:cxnLst>
              <a:rect l="l" t="t" r="r" b="b"/>
              <a:pathLst>
                <a:path w="496074" h="336608">
                  <a:moveTo>
                    <a:pt x="0" y="89182"/>
                  </a:moveTo>
                  <a:cubicBezTo>
                    <a:pt x="216946" y="30911"/>
                    <a:pt x="433892" y="-27360"/>
                    <a:pt x="484094" y="13878"/>
                  </a:cubicBezTo>
                  <a:cubicBezTo>
                    <a:pt x="534296" y="55116"/>
                    <a:pt x="417755" y="195862"/>
                    <a:pt x="301214" y="336608"/>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8C95A6-58BD-4AFF-75AC-1699FE6E3AA3}"/>
                </a:ext>
              </a:extLst>
            </p:cNvPr>
            <p:cNvSpPr txBox="1"/>
            <p:nvPr/>
          </p:nvSpPr>
          <p:spPr>
            <a:xfrm>
              <a:off x="5529200" y="4007144"/>
              <a:ext cx="1141146" cy="369332"/>
            </a:xfrm>
            <a:prstGeom prst="rect">
              <a:avLst/>
            </a:prstGeom>
            <a:noFill/>
          </p:spPr>
          <p:txBody>
            <a:bodyPr wrap="none" rtlCol="0">
              <a:spAutoFit/>
            </a:bodyPr>
            <a:lstStyle/>
            <a:p>
              <a:r>
                <a:rPr lang="en-US" dirty="0"/>
                <a:t>Checksum</a:t>
              </a:r>
            </a:p>
          </p:txBody>
        </p:sp>
        <p:sp>
          <p:nvSpPr>
            <p:cNvPr id="22" name="TextBox 21">
              <a:extLst>
                <a:ext uri="{FF2B5EF4-FFF2-40B4-BE49-F238E27FC236}">
                  <a16:creationId xmlns:a16="http://schemas.microsoft.com/office/drawing/2014/main" id="{228D93C2-B182-0E04-E32C-5568F953A340}"/>
                </a:ext>
              </a:extLst>
            </p:cNvPr>
            <p:cNvSpPr txBox="1"/>
            <p:nvPr/>
          </p:nvSpPr>
          <p:spPr>
            <a:xfrm>
              <a:off x="4626942" y="4234595"/>
              <a:ext cx="620554" cy="369332"/>
            </a:xfrm>
            <a:prstGeom prst="rect">
              <a:avLst/>
            </a:prstGeom>
            <a:noFill/>
          </p:spPr>
          <p:txBody>
            <a:bodyPr wrap="none" rtlCol="0">
              <a:spAutoFit/>
            </a:bodyPr>
            <a:lstStyle/>
            <a:p>
              <a:r>
                <a:rPr lang="en-US" dirty="0"/>
                <a:t>Data</a:t>
              </a:r>
            </a:p>
          </p:txBody>
        </p:sp>
        <p:sp>
          <p:nvSpPr>
            <p:cNvPr id="23" name="TextBox 22">
              <a:extLst>
                <a:ext uri="{FF2B5EF4-FFF2-40B4-BE49-F238E27FC236}">
                  <a16:creationId xmlns:a16="http://schemas.microsoft.com/office/drawing/2014/main" id="{1101047A-7550-2D88-2AB3-F4B47F7FB381}"/>
                </a:ext>
              </a:extLst>
            </p:cNvPr>
            <p:cNvSpPr txBox="1"/>
            <p:nvPr/>
          </p:nvSpPr>
          <p:spPr>
            <a:xfrm>
              <a:off x="2683233" y="4234595"/>
              <a:ext cx="1312795" cy="369332"/>
            </a:xfrm>
            <a:prstGeom prst="rect">
              <a:avLst/>
            </a:prstGeom>
            <a:noFill/>
          </p:spPr>
          <p:txBody>
            <a:bodyPr wrap="none" rtlCol="0">
              <a:spAutoFit/>
            </a:bodyPr>
            <a:lstStyle/>
            <a:p>
              <a:r>
                <a:rPr lang="en-US" dirty="0"/>
                <a:t>Data Length</a:t>
              </a:r>
            </a:p>
          </p:txBody>
        </p:sp>
        <p:sp>
          <p:nvSpPr>
            <p:cNvPr id="24" name="TextBox 23">
              <a:extLst>
                <a:ext uri="{FF2B5EF4-FFF2-40B4-BE49-F238E27FC236}">
                  <a16:creationId xmlns:a16="http://schemas.microsoft.com/office/drawing/2014/main" id="{9B2691BB-4113-08DB-C234-CC3A4C31FFFA}"/>
                </a:ext>
              </a:extLst>
            </p:cNvPr>
            <p:cNvSpPr txBox="1"/>
            <p:nvPr/>
          </p:nvSpPr>
          <p:spPr>
            <a:xfrm>
              <a:off x="1372131" y="3957877"/>
              <a:ext cx="632289" cy="369332"/>
            </a:xfrm>
            <a:prstGeom prst="rect">
              <a:avLst/>
            </a:prstGeom>
            <a:noFill/>
          </p:spPr>
          <p:txBody>
            <a:bodyPr wrap="none" rtlCol="0">
              <a:spAutoFit/>
            </a:bodyPr>
            <a:lstStyle/>
            <a:p>
              <a:r>
                <a:rPr lang="en-US" dirty="0"/>
                <a:t>Start</a:t>
              </a:r>
            </a:p>
          </p:txBody>
        </p:sp>
        <p:cxnSp>
          <p:nvCxnSpPr>
            <p:cNvPr id="29" name="Straight Connector 28">
              <a:extLst>
                <a:ext uri="{FF2B5EF4-FFF2-40B4-BE49-F238E27FC236}">
                  <a16:creationId xmlns:a16="http://schemas.microsoft.com/office/drawing/2014/main" id="{1CC0D690-3B23-C6F3-1374-3883B9309510}"/>
                </a:ext>
              </a:extLst>
            </p:cNvPr>
            <p:cNvCxnSpPr>
              <a:cxnSpLocks/>
            </p:cNvCxnSpPr>
            <p:nvPr/>
          </p:nvCxnSpPr>
          <p:spPr>
            <a:xfrm>
              <a:off x="3339631" y="3719455"/>
              <a:ext cx="0" cy="56669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C916CA-372A-71F7-1E1B-E34B9D8495E5}"/>
                </a:ext>
              </a:extLst>
            </p:cNvPr>
            <p:cNvCxnSpPr>
              <a:cxnSpLocks/>
            </p:cNvCxnSpPr>
            <p:nvPr/>
          </p:nvCxnSpPr>
          <p:spPr>
            <a:xfrm>
              <a:off x="4948428" y="3729317"/>
              <a:ext cx="0" cy="55683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9B7AB9-C42C-84CB-1734-F77AE0770ABD}"/>
                </a:ext>
              </a:extLst>
            </p:cNvPr>
            <p:cNvCxnSpPr>
              <a:cxnSpLocks/>
            </p:cNvCxnSpPr>
            <p:nvPr/>
          </p:nvCxnSpPr>
          <p:spPr>
            <a:xfrm>
              <a:off x="6099164" y="3725524"/>
              <a:ext cx="0" cy="30147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2A376CA-F501-E69A-5779-C9E42B4F398C}"/>
                </a:ext>
              </a:extLst>
            </p:cNvPr>
            <p:cNvCxnSpPr/>
            <p:nvPr/>
          </p:nvCxnSpPr>
          <p:spPr>
            <a:xfrm>
              <a:off x="2593445" y="3722095"/>
              <a:ext cx="3657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FCA460-C74C-5389-8E19-9CA5C948654B}"/>
                </a:ext>
              </a:extLst>
            </p:cNvPr>
            <p:cNvCxnSpPr>
              <a:cxnSpLocks/>
            </p:cNvCxnSpPr>
            <p:nvPr/>
          </p:nvCxnSpPr>
          <p:spPr>
            <a:xfrm>
              <a:off x="1687598" y="3733525"/>
              <a:ext cx="0" cy="2895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CFB2CD5-B428-10DF-0744-FCDCD693D961}"/>
                </a:ext>
              </a:extLst>
            </p:cNvPr>
            <p:cNvCxnSpPr>
              <a:cxnSpLocks/>
            </p:cNvCxnSpPr>
            <p:nvPr/>
          </p:nvCxnSpPr>
          <p:spPr>
            <a:xfrm>
              <a:off x="2778965" y="3729317"/>
              <a:ext cx="0" cy="24830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BBAC00-3B11-3120-9DC7-E2F586E59FC0}"/>
                </a:ext>
              </a:extLst>
            </p:cNvPr>
            <p:cNvCxnSpPr/>
            <p:nvPr/>
          </p:nvCxnSpPr>
          <p:spPr>
            <a:xfrm>
              <a:off x="2043109" y="3717797"/>
              <a:ext cx="3657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E57587-8D17-39C6-5472-769C3AB3C5D2}"/>
                </a:ext>
              </a:extLst>
            </p:cNvPr>
            <p:cNvCxnSpPr>
              <a:cxnSpLocks/>
            </p:cNvCxnSpPr>
            <p:nvPr/>
          </p:nvCxnSpPr>
          <p:spPr>
            <a:xfrm>
              <a:off x="2232258" y="3729317"/>
              <a:ext cx="0" cy="55683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9B2477-308A-BECB-42B5-564C6922B0BD}"/>
                </a:ext>
              </a:extLst>
            </p:cNvPr>
            <p:cNvSpPr txBox="1"/>
            <p:nvPr/>
          </p:nvSpPr>
          <p:spPr>
            <a:xfrm>
              <a:off x="1933174" y="4224916"/>
              <a:ext cx="606897" cy="369332"/>
            </a:xfrm>
            <a:prstGeom prst="rect">
              <a:avLst/>
            </a:prstGeom>
            <a:noFill/>
          </p:spPr>
          <p:txBody>
            <a:bodyPr wrap="none" rtlCol="0">
              <a:spAutoFit/>
            </a:bodyPr>
            <a:lstStyle/>
            <a:p>
              <a:pPr algn="ctr"/>
              <a:r>
                <a:rPr lang="en-US" dirty="0"/>
                <a:t>Dest</a:t>
              </a:r>
            </a:p>
          </p:txBody>
        </p:sp>
        <p:sp>
          <p:nvSpPr>
            <p:cNvPr id="28" name="TextBox 27">
              <a:extLst>
                <a:ext uri="{FF2B5EF4-FFF2-40B4-BE49-F238E27FC236}">
                  <a16:creationId xmlns:a16="http://schemas.microsoft.com/office/drawing/2014/main" id="{61D3A829-247C-796D-2F9F-1A66BCE49D17}"/>
                </a:ext>
              </a:extLst>
            </p:cNvPr>
            <p:cNvSpPr txBox="1"/>
            <p:nvPr/>
          </p:nvSpPr>
          <p:spPr>
            <a:xfrm>
              <a:off x="2374549" y="3977624"/>
              <a:ext cx="824072" cy="369332"/>
            </a:xfrm>
            <a:prstGeom prst="rect">
              <a:avLst/>
            </a:prstGeom>
            <a:noFill/>
          </p:spPr>
          <p:txBody>
            <a:bodyPr wrap="none" rtlCol="0">
              <a:spAutoFit/>
            </a:bodyPr>
            <a:lstStyle/>
            <a:p>
              <a:pPr algn="ctr"/>
              <a:r>
                <a:rPr lang="en-US" dirty="0"/>
                <a:t>Source</a:t>
              </a:r>
            </a:p>
          </p:txBody>
        </p:sp>
        <p:cxnSp>
          <p:nvCxnSpPr>
            <p:cNvPr id="34" name="Straight Connector 33">
              <a:extLst>
                <a:ext uri="{FF2B5EF4-FFF2-40B4-BE49-F238E27FC236}">
                  <a16:creationId xmlns:a16="http://schemas.microsoft.com/office/drawing/2014/main" id="{4698A87A-E666-8C4D-25B2-09DA8353E0E3}"/>
                </a:ext>
              </a:extLst>
            </p:cNvPr>
            <p:cNvCxnSpPr>
              <a:cxnSpLocks/>
            </p:cNvCxnSpPr>
            <p:nvPr/>
          </p:nvCxnSpPr>
          <p:spPr>
            <a:xfrm flipH="1">
              <a:off x="3877061" y="3729317"/>
              <a:ext cx="2093" cy="24437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CA6D1B7-C163-4D58-E442-F9395906FFBE}"/>
                </a:ext>
              </a:extLst>
            </p:cNvPr>
            <p:cNvSpPr txBox="1"/>
            <p:nvPr/>
          </p:nvSpPr>
          <p:spPr>
            <a:xfrm>
              <a:off x="3395085" y="3973694"/>
              <a:ext cx="1131592" cy="369332"/>
            </a:xfrm>
            <a:prstGeom prst="rect">
              <a:avLst/>
            </a:prstGeom>
            <a:noFill/>
          </p:spPr>
          <p:txBody>
            <a:bodyPr wrap="none" rtlCol="0">
              <a:spAutoFit/>
            </a:bodyPr>
            <a:lstStyle/>
            <a:p>
              <a:pPr algn="ctr"/>
              <a:r>
                <a:rPr lang="en-US" dirty="0"/>
                <a:t>Operation</a:t>
              </a:r>
            </a:p>
          </p:txBody>
        </p:sp>
      </p:grpSp>
    </p:spTree>
    <p:extLst>
      <p:ext uri="{BB962C8B-B14F-4D97-AF65-F5344CB8AC3E}">
        <p14:creationId xmlns:p14="http://schemas.microsoft.com/office/powerpoint/2010/main" val="279023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28353B-8CD3-3BAD-DA07-50BD62C56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557" y="844258"/>
            <a:ext cx="1787927" cy="1323975"/>
          </a:xfrm>
          <a:prstGeom prst="rect">
            <a:avLst/>
          </a:prstGeom>
        </p:spPr>
      </p:pic>
      <p:pic>
        <p:nvPicPr>
          <p:cNvPr id="3" name="Picture 2">
            <a:extLst>
              <a:ext uri="{FF2B5EF4-FFF2-40B4-BE49-F238E27FC236}">
                <a16:creationId xmlns:a16="http://schemas.microsoft.com/office/drawing/2014/main" id="{02B30A63-C576-4C5E-2F5B-D73A1AF78ADB}"/>
              </a:ext>
            </a:extLst>
          </p:cNvPr>
          <p:cNvPicPr>
            <a:picLocks noChangeAspect="1"/>
          </p:cNvPicPr>
          <p:nvPr/>
        </p:nvPicPr>
        <p:blipFill>
          <a:blip r:embed="rId3"/>
          <a:stretch>
            <a:fillRect/>
          </a:stretch>
        </p:blipFill>
        <p:spPr>
          <a:xfrm>
            <a:off x="4562475" y="1549317"/>
            <a:ext cx="6305550" cy="4229100"/>
          </a:xfrm>
          <a:prstGeom prst="rect">
            <a:avLst/>
          </a:prstGeom>
          <a:effectLst>
            <a:outerShdw blurRad="177800" dist="38100" dir="5400000" sx="103000" sy="103000" algn="t" rotWithShape="0">
              <a:prstClr val="black">
                <a:alpha val="40000"/>
              </a:prstClr>
            </a:outerShdw>
          </a:effectLst>
        </p:spPr>
      </p:pic>
      <p:grpSp>
        <p:nvGrpSpPr>
          <p:cNvPr id="4" name="Group 3">
            <a:extLst>
              <a:ext uri="{FF2B5EF4-FFF2-40B4-BE49-F238E27FC236}">
                <a16:creationId xmlns:a16="http://schemas.microsoft.com/office/drawing/2014/main" id="{C752BD06-2783-B259-F63A-AC6482170CB4}"/>
              </a:ext>
            </a:extLst>
          </p:cNvPr>
          <p:cNvGrpSpPr/>
          <p:nvPr/>
        </p:nvGrpSpPr>
        <p:grpSpPr>
          <a:xfrm>
            <a:off x="1323975" y="3198167"/>
            <a:ext cx="2015509" cy="2751403"/>
            <a:chOff x="7712003" y="3979025"/>
            <a:chExt cx="2015509" cy="2751403"/>
          </a:xfrm>
        </p:grpSpPr>
        <p:pic>
          <p:nvPicPr>
            <p:cNvPr id="5" name="Picture 4">
              <a:extLst>
                <a:ext uri="{FF2B5EF4-FFF2-40B4-BE49-F238E27FC236}">
                  <a16:creationId xmlns:a16="http://schemas.microsoft.com/office/drawing/2014/main" id="{0ABAD3AE-959B-3994-C291-07E4696E1598}"/>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t="26147" r="53130" b="24862"/>
            <a:stretch/>
          </p:blipFill>
          <p:spPr>
            <a:xfrm>
              <a:off x="7959049" y="3979025"/>
              <a:ext cx="1521419" cy="2467795"/>
            </a:xfrm>
            <a:prstGeom prst="rect">
              <a:avLst/>
            </a:prstGeom>
          </p:spPr>
        </p:pic>
        <p:pic>
          <p:nvPicPr>
            <p:cNvPr id="6" name="Picture 5">
              <a:extLst>
                <a:ext uri="{FF2B5EF4-FFF2-40B4-BE49-F238E27FC236}">
                  <a16:creationId xmlns:a16="http://schemas.microsoft.com/office/drawing/2014/main" id="{AB55BC19-5FC9-A839-752F-1F85DF6102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12003" y="4714919"/>
              <a:ext cx="2015509" cy="2015509"/>
            </a:xfrm>
            <a:prstGeom prst="rect">
              <a:avLst/>
            </a:prstGeom>
          </p:spPr>
        </p:pic>
      </p:grpSp>
      <p:cxnSp>
        <p:nvCxnSpPr>
          <p:cNvPr id="8" name="Straight Connector 7">
            <a:extLst>
              <a:ext uri="{FF2B5EF4-FFF2-40B4-BE49-F238E27FC236}">
                <a16:creationId xmlns:a16="http://schemas.microsoft.com/office/drawing/2014/main" id="{5430284B-8FCC-9BA0-D8E0-8D140A44C99D}"/>
              </a:ext>
            </a:extLst>
          </p:cNvPr>
          <p:cNvCxnSpPr/>
          <p:nvPr/>
        </p:nvCxnSpPr>
        <p:spPr>
          <a:xfrm>
            <a:off x="3092440" y="3819946"/>
            <a:ext cx="1270010" cy="0"/>
          </a:xfrm>
          <a:prstGeom prst="line">
            <a:avLst/>
          </a:prstGeom>
          <a:ln w="762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042BBDD-26F7-AD26-3FEA-D5A274788EB0}"/>
              </a:ext>
            </a:extLst>
          </p:cNvPr>
          <p:cNvSpPr txBox="1"/>
          <p:nvPr/>
        </p:nvSpPr>
        <p:spPr>
          <a:xfrm>
            <a:off x="2971629" y="3148459"/>
            <a:ext cx="1511632" cy="461665"/>
          </a:xfrm>
          <a:prstGeom prst="rect">
            <a:avLst/>
          </a:prstGeom>
          <a:noFill/>
        </p:spPr>
        <p:txBody>
          <a:bodyPr wrap="none" rtlCol="0">
            <a:spAutoFit/>
          </a:bodyPr>
          <a:lstStyle/>
          <a:p>
            <a:r>
              <a:rPr lang="en-US" sz="2400" b="1" dirty="0"/>
              <a:t>TCP / WIFI</a:t>
            </a:r>
          </a:p>
        </p:txBody>
      </p:sp>
      <p:cxnSp>
        <p:nvCxnSpPr>
          <p:cNvPr id="10" name="Straight Connector 9">
            <a:extLst>
              <a:ext uri="{FF2B5EF4-FFF2-40B4-BE49-F238E27FC236}">
                <a16:creationId xmlns:a16="http://schemas.microsoft.com/office/drawing/2014/main" id="{47FD3E88-8BB5-9E89-CC5A-02DF1E20F377}"/>
              </a:ext>
            </a:extLst>
          </p:cNvPr>
          <p:cNvCxnSpPr>
            <a:cxnSpLocks/>
          </p:cNvCxnSpPr>
          <p:nvPr/>
        </p:nvCxnSpPr>
        <p:spPr>
          <a:xfrm flipV="1">
            <a:off x="2331729" y="2200275"/>
            <a:ext cx="0" cy="886246"/>
          </a:xfrm>
          <a:prstGeom prst="line">
            <a:avLst/>
          </a:prstGeom>
          <a:ln w="762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BA7380-BF79-0294-1DD3-85B59A86C842}"/>
              </a:ext>
            </a:extLst>
          </p:cNvPr>
          <p:cNvSpPr txBox="1"/>
          <p:nvPr/>
        </p:nvSpPr>
        <p:spPr>
          <a:xfrm>
            <a:off x="2479978" y="2412565"/>
            <a:ext cx="967124" cy="461665"/>
          </a:xfrm>
          <a:prstGeom prst="rect">
            <a:avLst/>
          </a:prstGeom>
          <a:noFill/>
        </p:spPr>
        <p:txBody>
          <a:bodyPr wrap="none" rtlCol="0">
            <a:spAutoFit/>
          </a:bodyPr>
          <a:lstStyle/>
          <a:p>
            <a:r>
              <a:rPr lang="en-US" sz="2400" b="1" dirty="0"/>
              <a:t>RS485</a:t>
            </a:r>
          </a:p>
        </p:txBody>
      </p:sp>
      <p:sp>
        <p:nvSpPr>
          <p:cNvPr id="15" name="TextBox 14">
            <a:extLst>
              <a:ext uri="{FF2B5EF4-FFF2-40B4-BE49-F238E27FC236}">
                <a16:creationId xmlns:a16="http://schemas.microsoft.com/office/drawing/2014/main" id="{FC70C55C-8CF6-2534-4178-5AB82987A681}"/>
              </a:ext>
            </a:extLst>
          </p:cNvPr>
          <p:cNvSpPr txBox="1"/>
          <p:nvPr/>
        </p:nvSpPr>
        <p:spPr>
          <a:xfrm>
            <a:off x="3539509" y="579049"/>
            <a:ext cx="3042266" cy="646331"/>
          </a:xfrm>
          <a:prstGeom prst="rect">
            <a:avLst/>
          </a:prstGeom>
          <a:noFill/>
        </p:spPr>
        <p:txBody>
          <a:bodyPr wrap="square" rtlCol="0">
            <a:spAutoFit/>
          </a:bodyPr>
          <a:lstStyle/>
          <a:p>
            <a:pPr algn="ctr"/>
            <a:r>
              <a:rPr lang="en-US" dirty="0"/>
              <a:t>Monitor hot tub traffic without a wired connection.</a:t>
            </a:r>
          </a:p>
        </p:txBody>
      </p:sp>
      <p:cxnSp>
        <p:nvCxnSpPr>
          <p:cNvPr id="17" name="Straight Connector 16">
            <a:extLst>
              <a:ext uri="{FF2B5EF4-FFF2-40B4-BE49-F238E27FC236}">
                <a16:creationId xmlns:a16="http://schemas.microsoft.com/office/drawing/2014/main" id="{FE860832-B9F4-F43C-F6F8-BB89A3CC0424}"/>
              </a:ext>
            </a:extLst>
          </p:cNvPr>
          <p:cNvCxnSpPr/>
          <p:nvPr/>
        </p:nvCxnSpPr>
        <p:spPr>
          <a:xfrm flipH="1">
            <a:off x="3829050" y="1339495"/>
            <a:ext cx="428625" cy="159914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199841-29E9-08F0-ED8F-117BA930DC5F}"/>
              </a:ext>
            </a:extLst>
          </p:cNvPr>
          <p:cNvSpPr txBox="1"/>
          <p:nvPr/>
        </p:nvSpPr>
        <p:spPr>
          <a:xfrm>
            <a:off x="7130433" y="579048"/>
            <a:ext cx="3928092" cy="646331"/>
          </a:xfrm>
          <a:prstGeom prst="rect">
            <a:avLst/>
          </a:prstGeom>
          <a:noFill/>
        </p:spPr>
        <p:txBody>
          <a:bodyPr wrap="square" rtlCol="0">
            <a:spAutoFit/>
          </a:bodyPr>
          <a:lstStyle/>
          <a:p>
            <a:pPr algn="ctr"/>
            <a:r>
              <a:rPr lang="en-US" dirty="0"/>
              <a:t>This application shows decoded source, destination, operation and data</a:t>
            </a:r>
          </a:p>
        </p:txBody>
      </p:sp>
      <p:cxnSp>
        <p:nvCxnSpPr>
          <p:cNvPr id="20" name="Straight Connector 19">
            <a:extLst>
              <a:ext uri="{FF2B5EF4-FFF2-40B4-BE49-F238E27FC236}">
                <a16:creationId xmlns:a16="http://schemas.microsoft.com/office/drawing/2014/main" id="{7DD26249-6311-28DB-1706-B9E11C3D4842}"/>
              </a:ext>
            </a:extLst>
          </p:cNvPr>
          <p:cNvCxnSpPr/>
          <p:nvPr/>
        </p:nvCxnSpPr>
        <p:spPr>
          <a:xfrm flipH="1">
            <a:off x="7029450" y="1339495"/>
            <a:ext cx="1428750" cy="1927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181A2D-AF19-AE15-9246-852FC2AFED01}"/>
              </a:ext>
            </a:extLst>
          </p:cNvPr>
          <p:cNvSpPr txBox="1"/>
          <p:nvPr/>
        </p:nvSpPr>
        <p:spPr>
          <a:xfrm>
            <a:off x="3447102" y="6102354"/>
            <a:ext cx="4592946" cy="646331"/>
          </a:xfrm>
          <a:prstGeom prst="rect">
            <a:avLst/>
          </a:prstGeom>
          <a:noFill/>
        </p:spPr>
        <p:txBody>
          <a:bodyPr wrap="square" rtlCol="0">
            <a:spAutoFit/>
          </a:bodyPr>
          <a:lstStyle/>
          <a:p>
            <a:pPr algn="ctr"/>
            <a:r>
              <a:rPr lang="en-US" dirty="0"/>
              <a:t>Packet frames and checksum are automatically handled when sending and receiving.</a:t>
            </a:r>
          </a:p>
        </p:txBody>
      </p:sp>
      <p:cxnSp>
        <p:nvCxnSpPr>
          <p:cNvPr id="23" name="Straight Connector 22">
            <a:extLst>
              <a:ext uri="{FF2B5EF4-FFF2-40B4-BE49-F238E27FC236}">
                <a16:creationId xmlns:a16="http://schemas.microsoft.com/office/drawing/2014/main" id="{BCAB2249-E7BD-B275-2846-DCCFE8A84F15}"/>
              </a:ext>
            </a:extLst>
          </p:cNvPr>
          <p:cNvCxnSpPr/>
          <p:nvPr/>
        </p:nvCxnSpPr>
        <p:spPr>
          <a:xfrm flipV="1">
            <a:off x="6915150" y="5190154"/>
            <a:ext cx="1085850" cy="912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18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40A66C-C7DF-20B6-06A5-91AB970339CB}"/>
              </a:ext>
            </a:extLst>
          </p:cNvPr>
          <p:cNvSpPr txBox="1"/>
          <p:nvPr/>
        </p:nvSpPr>
        <p:spPr>
          <a:xfrm>
            <a:off x="2962374" y="2850046"/>
            <a:ext cx="6094428" cy="1200329"/>
          </a:xfrm>
          <a:prstGeom prst="rect">
            <a:avLst/>
          </a:prstGeom>
          <a:noFill/>
        </p:spPr>
        <p:txBody>
          <a:bodyPr wrap="square">
            <a:spAutoFit/>
          </a:bodyPr>
          <a:lstStyle/>
          <a:p>
            <a:r>
              <a:rPr lang="en-US" sz="1800" dirty="0">
                <a:solidFill>
                  <a:srgbClr val="000000"/>
                </a:solidFill>
                <a:latin typeface="Consolas" panose="020B0609020204030204" pitchFamily="49" charset="0"/>
              </a:rPr>
              <a:t>29 01 40 1E010003FFFFFF00FF01FFFFFFFFFF</a:t>
            </a:r>
          </a:p>
          <a:p>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pt-BR" sz="1800" dirty="0">
                <a:solidFill>
                  <a:srgbClr val="000000"/>
                </a:solidFill>
                <a:latin typeface="Consolas" panose="020B0609020204030204" pitchFamily="49" charset="0"/>
              </a:rPr>
              <a:t>01 29 80 1E010000073500030000B310006841</a:t>
            </a:r>
            <a:endParaRPr lang="en-US" dirty="0"/>
          </a:p>
        </p:txBody>
      </p:sp>
      <p:cxnSp>
        <p:nvCxnSpPr>
          <p:cNvPr id="5" name="Straight Connector 4">
            <a:extLst>
              <a:ext uri="{FF2B5EF4-FFF2-40B4-BE49-F238E27FC236}">
                <a16:creationId xmlns:a16="http://schemas.microsoft.com/office/drawing/2014/main" id="{B07F201E-0B2C-1274-38B8-C2C7B21F42E4}"/>
              </a:ext>
            </a:extLst>
          </p:cNvPr>
          <p:cNvCxnSpPr/>
          <p:nvPr/>
        </p:nvCxnSpPr>
        <p:spPr>
          <a:xfrm>
            <a:off x="4204355" y="3195688"/>
            <a:ext cx="7258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87ADDC-6E4E-C8D8-AAF0-34374AEFB926}"/>
              </a:ext>
            </a:extLst>
          </p:cNvPr>
          <p:cNvCxnSpPr/>
          <p:nvPr/>
        </p:nvCxnSpPr>
        <p:spPr>
          <a:xfrm>
            <a:off x="4204355" y="3678027"/>
            <a:ext cx="7258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7CFF21-4973-D828-FDEA-1E85DB38A1B9}"/>
              </a:ext>
            </a:extLst>
          </p:cNvPr>
          <p:cNvCxnSpPr/>
          <p:nvPr/>
        </p:nvCxnSpPr>
        <p:spPr>
          <a:xfrm>
            <a:off x="4567287" y="3195688"/>
            <a:ext cx="0" cy="482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F12989-7D5C-3F33-6EF6-6F9E848AFB7F}"/>
              </a:ext>
            </a:extLst>
          </p:cNvPr>
          <p:cNvSpPr txBox="1"/>
          <p:nvPr/>
        </p:nvSpPr>
        <p:spPr>
          <a:xfrm>
            <a:off x="1855789" y="2390775"/>
            <a:ext cx="1159485" cy="369332"/>
          </a:xfrm>
          <a:prstGeom prst="rect">
            <a:avLst/>
          </a:prstGeom>
          <a:noFill/>
        </p:spPr>
        <p:txBody>
          <a:bodyPr wrap="none" rtlCol="0">
            <a:spAutoFit/>
          </a:bodyPr>
          <a:lstStyle/>
          <a:p>
            <a:r>
              <a:rPr lang="en-US" dirty="0"/>
              <a:t>Salt Water</a:t>
            </a:r>
          </a:p>
        </p:txBody>
      </p:sp>
      <p:cxnSp>
        <p:nvCxnSpPr>
          <p:cNvPr id="11" name="Straight Connector 10">
            <a:extLst>
              <a:ext uri="{FF2B5EF4-FFF2-40B4-BE49-F238E27FC236}">
                <a16:creationId xmlns:a16="http://schemas.microsoft.com/office/drawing/2014/main" id="{E1E77544-6EE1-71CE-05F5-6FBE2AA23341}"/>
              </a:ext>
            </a:extLst>
          </p:cNvPr>
          <p:cNvCxnSpPr/>
          <p:nvPr/>
        </p:nvCxnSpPr>
        <p:spPr>
          <a:xfrm>
            <a:off x="2562225" y="2760107"/>
            <a:ext cx="400149" cy="24979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4EB1C4-431F-0EA9-53F2-86EC28573623}"/>
              </a:ext>
            </a:extLst>
          </p:cNvPr>
          <p:cNvSpPr txBox="1"/>
          <p:nvPr/>
        </p:nvSpPr>
        <p:spPr>
          <a:xfrm>
            <a:off x="2329327" y="1889011"/>
            <a:ext cx="865943" cy="369332"/>
          </a:xfrm>
          <a:prstGeom prst="rect">
            <a:avLst/>
          </a:prstGeom>
          <a:noFill/>
        </p:spPr>
        <p:txBody>
          <a:bodyPr wrap="none" rtlCol="0">
            <a:spAutoFit/>
          </a:bodyPr>
          <a:lstStyle/>
          <a:p>
            <a:r>
              <a:rPr lang="en-US" dirty="0"/>
              <a:t>IQ2020</a:t>
            </a:r>
          </a:p>
        </p:txBody>
      </p:sp>
      <p:cxnSp>
        <p:nvCxnSpPr>
          <p:cNvPr id="14" name="Straight Connector 13">
            <a:extLst>
              <a:ext uri="{FF2B5EF4-FFF2-40B4-BE49-F238E27FC236}">
                <a16:creationId xmlns:a16="http://schemas.microsoft.com/office/drawing/2014/main" id="{23E0B40E-D127-533A-551C-01CA7C976C84}"/>
              </a:ext>
            </a:extLst>
          </p:cNvPr>
          <p:cNvCxnSpPr/>
          <p:nvPr/>
        </p:nvCxnSpPr>
        <p:spPr>
          <a:xfrm>
            <a:off x="2962374" y="2300836"/>
            <a:ext cx="533301" cy="54921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F17F9A6-B8BE-BB67-DDDD-87E13C548D50}"/>
              </a:ext>
            </a:extLst>
          </p:cNvPr>
          <p:cNvSpPr txBox="1"/>
          <p:nvPr/>
        </p:nvSpPr>
        <p:spPr>
          <a:xfrm>
            <a:off x="3281860" y="2019058"/>
            <a:ext cx="944297" cy="369332"/>
          </a:xfrm>
          <a:prstGeom prst="rect">
            <a:avLst/>
          </a:prstGeom>
          <a:noFill/>
        </p:spPr>
        <p:txBody>
          <a:bodyPr wrap="none" rtlCol="0">
            <a:spAutoFit/>
          </a:bodyPr>
          <a:lstStyle/>
          <a:p>
            <a:r>
              <a:rPr lang="en-US" dirty="0"/>
              <a:t>Request</a:t>
            </a:r>
          </a:p>
        </p:txBody>
      </p:sp>
      <p:cxnSp>
        <p:nvCxnSpPr>
          <p:cNvPr id="17" name="Straight Connector 16">
            <a:extLst>
              <a:ext uri="{FF2B5EF4-FFF2-40B4-BE49-F238E27FC236}">
                <a16:creationId xmlns:a16="http://schemas.microsoft.com/office/drawing/2014/main" id="{B5A6C7C2-E834-94CC-0E70-F8C4A34A8052}"/>
              </a:ext>
            </a:extLst>
          </p:cNvPr>
          <p:cNvCxnSpPr>
            <a:cxnSpLocks/>
            <a:stCxn id="15" idx="2"/>
          </p:cNvCxnSpPr>
          <p:nvPr/>
        </p:nvCxnSpPr>
        <p:spPr>
          <a:xfrm>
            <a:off x="3754009" y="2388390"/>
            <a:ext cx="140040" cy="43794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C58B60-F479-54A0-D57C-330D76871FBA}"/>
              </a:ext>
            </a:extLst>
          </p:cNvPr>
          <p:cNvSpPr txBox="1"/>
          <p:nvPr/>
        </p:nvSpPr>
        <p:spPr>
          <a:xfrm>
            <a:off x="2789307" y="4391196"/>
            <a:ext cx="1081515" cy="369332"/>
          </a:xfrm>
          <a:prstGeom prst="rect">
            <a:avLst/>
          </a:prstGeom>
          <a:noFill/>
        </p:spPr>
        <p:txBody>
          <a:bodyPr wrap="none" rtlCol="0">
            <a:spAutoFit/>
          </a:bodyPr>
          <a:lstStyle/>
          <a:p>
            <a:r>
              <a:rPr lang="en-US" dirty="0"/>
              <a:t>Response</a:t>
            </a:r>
          </a:p>
        </p:txBody>
      </p:sp>
      <p:cxnSp>
        <p:nvCxnSpPr>
          <p:cNvPr id="20" name="Straight Connector 19">
            <a:extLst>
              <a:ext uri="{FF2B5EF4-FFF2-40B4-BE49-F238E27FC236}">
                <a16:creationId xmlns:a16="http://schemas.microsoft.com/office/drawing/2014/main" id="{7A9A5D1B-FD9D-A0C8-BAF2-6C4F6F642276}"/>
              </a:ext>
            </a:extLst>
          </p:cNvPr>
          <p:cNvCxnSpPr>
            <a:cxnSpLocks/>
          </p:cNvCxnSpPr>
          <p:nvPr/>
        </p:nvCxnSpPr>
        <p:spPr>
          <a:xfrm flipV="1">
            <a:off x="3487422" y="4050375"/>
            <a:ext cx="370203" cy="34082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01FF4B-8BE2-24B4-C684-A02A6748F44C}"/>
              </a:ext>
            </a:extLst>
          </p:cNvPr>
          <p:cNvSpPr txBox="1"/>
          <p:nvPr/>
        </p:nvSpPr>
        <p:spPr>
          <a:xfrm>
            <a:off x="3886768" y="3247707"/>
            <a:ext cx="635174" cy="369332"/>
          </a:xfrm>
          <a:prstGeom prst="rect">
            <a:avLst/>
          </a:prstGeom>
          <a:noFill/>
        </p:spPr>
        <p:txBody>
          <a:bodyPr wrap="none" rtlCol="0">
            <a:spAutoFit/>
          </a:bodyPr>
          <a:lstStyle/>
          <a:p>
            <a:r>
              <a:rPr lang="en-US" dirty="0"/>
              <a:t>Echo</a:t>
            </a:r>
          </a:p>
        </p:txBody>
      </p:sp>
      <p:cxnSp>
        <p:nvCxnSpPr>
          <p:cNvPr id="22" name="Straight Connector 21">
            <a:extLst>
              <a:ext uri="{FF2B5EF4-FFF2-40B4-BE49-F238E27FC236}">
                <a16:creationId xmlns:a16="http://schemas.microsoft.com/office/drawing/2014/main" id="{F4D6860A-C655-EA15-A86C-75D757405106}"/>
              </a:ext>
            </a:extLst>
          </p:cNvPr>
          <p:cNvCxnSpPr>
            <a:cxnSpLocks/>
          </p:cNvCxnSpPr>
          <p:nvPr/>
        </p:nvCxnSpPr>
        <p:spPr>
          <a:xfrm>
            <a:off x="4937839" y="2857666"/>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36F8663-2BA3-478A-8762-0874C42D202D}"/>
              </a:ext>
            </a:extLst>
          </p:cNvPr>
          <p:cNvSpPr txBox="1"/>
          <p:nvPr/>
        </p:nvSpPr>
        <p:spPr>
          <a:xfrm>
            <a:off x="4994498" y="864589"/>
            <a:ext cx="778225" cy="1046440"/>
          </a:xfrm>
          <a:prstGeom prst="rect">
            <a:avLst/>
          </a:prstGeom>
          <a:noFill/>
        </p:spPr>
        <p:txBody>
          <a:bodyPr wrap="none" rtlCol="0">
            <a:spAutoFit/>
          </a:bodyPr>
          <a:lstStyle/>
          <a:p>
            <a:pPr algn="ctr"/>
            <a:r>
              <a:rPr lang="en-US" dirty="0"/>
              <a:t>Power</a:t>
            </a:r>
            <a:br>
              <a:rPr lang="en-US" dirty="0"/>
            </a:br>
            <a:r>
              <a:rPr lang="en-US" sz="1050" dirty="0"/>
              <a:t>0x00 = 1</a:t>
            </a:r>
          </a:p>
          <a:p>
            <a:pPr algn="ctr"/>
            <a:r>
              <a:rPr lang="en-US" sz="1050" dirty="0"/>
              <a:t>0x01 = 2</a:t>
            </a:r>
          </a:p>
          <a:p>
            <a:pPr algn="ctr"/>
            <a:r>
              <a:rPr lang="en-US" sz="1050" dirty="0"/>
              <a:t>0x02 = 3</a:t>
            </a:r>
          </a:p>
          <a:p>
            <a:pPr algn="ctr"/>
            <a:r>
              <a:rPr lang="en-US" sz="1050" dirty="0"/>
              <a:t>0x03 = 4</a:t>
            </a:r>
          </a:p>
        </p:txBody>
      </p:sp>
      <p:cxnSp>
        <p:nvCxnSpPr>
          <p:cNvPr id="26" name="Straight Connector 25">
            <a:extLst>
              <a:ext uri="{FF2B5EF4-FFF2-40B4-BE49-F238E27FC236}">
                <a16:creationId xmlns:a16="http://schemas.microsoft.com/office/drawing/2014/main" id="{8F8231AB-BF1F-1E87-1462-AC12768492CF}"/>
              </a:ext>
            </a:extLst>
          </p:cNvPr>
          <p:cNvCxnSpPr>
            <a:cxnSpLocks/>
            <a:stCxn id="24" idx="2"/>
          </p:cNvCxnSpPr>
          <p:nvPr/>
        </p:nvCxnSpPr>
        <p:spPr>
          <a:xfrm flipH="1">
            <a:off x="5058767" y="1911029"/>
            <a:ext cx="324844" cy="846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5A95D-03AC-3E15-1B1C-D95F534541D4}"/>
              </a:ext>
            </a:extLst>
          </p:cNvPr>
          <p:cNvCxnSpPr>
            <a:cxnSpLocks/>
          </p:cNvCxnSpPr>
          <p:nvPr/>
        </p:nvCxnSpPr>
        <p:spPr>
          <a:xfrm>
            <a:off x="5410279" y="4012441"/>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8C0021-85A3-8015-72B6-13678B4A3520}"/>
              </a:ext>
            </a:extLst>
          </p:cNvPr>
          <p:cNvSpPr txBox="1"/>
          <p:nvPr/>
        </p:nvSpPr>
        <p:spPr>
          <a:xfrm>
            <a:off x="3914402" y="4239595"/>
            <a:ext cx="1439176" cy="530915"/>
          </a:xfrm>
          <a:prstGeom prst="rect">
            <a:avLst/>
          </a:prstGeom>
          <a:noFill/>
        </p:spPr>
        <p:txBody>
          <a:bodyPr wrap="none" rtlCol="0">
            <a:spAutoFit/>
          </a:bodyPr>
          <a:lstStyle/>
          <a:p>
            <a:pPr algn="ctr"/>
            <a:r>
              <a:rPr lang="en-US" dirty="0"/>
              <a:t>Cartridge age</a:t>
            </a:r>
            <a:br>
              <a:rPr lang="en-US" dirty="0"/>
            </a:br>
            <a:r>
              <a:rPr lang="en-US" sz="1050" dirty="0"/>
              <a:t>0x00 = New</a:t>
            </a:r>
          </a:p>
        </p:txBody>
      </p:sp>
      <p:cxnSp>
        <p:nvCxnSpPr>
          <p:cNvPr id="30" name="Straight Connector 29">
            <a:extLst>
              <a:ext uri="{FF2B5EF4-FFF2-40B4-BE49-F238E27FC236}">
                <a16:creationId xmlns:a16="http://schemas.microsoft.com/office/drawing/2014/main" id="{4F883491-8C72-0EF7-0860-2C5B23872B5E}"/>
              </a:ext>
            </a:extLst>
          </p:cNvPr>
          <p:cNvCxnSpPr>
            <a:cxnSpLocks/>
          </p:cNvCxnSpPr>
          <p:nvPr/>
        </p:nvCxnSpPr>
        <p:spPr>
          <a:xfrm flipV="1">
            <a:off x="5065129" y="4050375"/>
            <a:ext cx="481317" cy="218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F4087F-A9E7-A477-73DB-81820AE2D1B8}"/>
              </a:ext>
            </a:extLst>
          </p:cNvPr>
          <p:cNvCxnSpPr>
            <a:cxnSpLocks/>
          </p:cNvCxnSpPr>
          <p:nvPr/>
        </p:nvCxnSpPr>
        <p:spPr>
          <a:xfrm>
            <a:off x="6202680" y="2850046"/>
            <a:ext cx="9601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3D7008-C2D8-3F3E-2385-5E2AE83037B9}"/>
              </a:ext>
            </a:extLst>
          </p:cNvPr>
          <p:cNvCxnSpPr>
            <a:cxnSpLocks/>
          </p:cNvCxnSpPr>
          <p:nvPr/>
        </p:nvCxnSpPr>
        <p:spPr>
          <a:xfrm>
            <a:off x="4673500" y="2856025"/>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7DD75A8-C903-95B0-0629-0AA2E7A71C26}"/>
              </a:ext>
            </a:extLst>
          </p:cNvPr>
          <p:cNvSpPr txBox="1"/>
          <p:nvPr/>
        </p:nvSpPr>
        <p:spPr>
          <a:xfrm>
            <a:off x="3547898" y="839755"/>
            <a:ext cx="1208985" cy="1015663"/>
          </a:xfrm>
          <a:prstGeom prst="rect">
            <a:avLst/>
          </a:prstGeom>
          <a:noFill/>
        </p:spPr>
        <p:txBody>
          <a:bodyPr wrap="none" rtlCol="0">
            <a:spAutoFit/>
          </a:bodyPr>
          <a:lstStyle/>
          <a:p>
            <a:pPr algn="ctr"/>
            <a:r>
              <a:rPr lang="en-US" dirty="0"/>
              <a:t>State</a:t>
            </a:r>
            <a:br>
              <a:rPr lang="en-US" dirty="0"/>
            </a:br>
            <a:r>
              <a:rPr lang="en-US" sz="1050" dirty="0"/>
              <a:t>0xFF = No module</a:t>
            </a:r>
          </a:p>
          <a:p>
            <a:pPr algn="ctr"/>
            <a:r>
              <a:rPr lang="en-US" sz="1050" dirty="0"/>
              <a:t>0x00 = Active ?</a:t>
            </a:r>
          </a:p>
          <a:p>
            <a:pPr algn="ctr"/>
            <a:r>
              <a:rPr lang="en-US" sz="1050" dirty="0"/>
              <a:t>0x01 = Active ?</a:t>
            </a:r>
          </a:p>
          <a:p>
            <a:pPr algn="ctr"/>
            <a:r>
              <a:rPr lang="en-US" sz="1050" dirty="0"/>
              <a:t>(Echo 0x00 if 0xFF)</a:t>
            </a:r>
          </a:p>
        </p:txBody>
      </p:sp>
      <p:cxnSp>
        <p:nvCxnSpPr>
          <p:cNvPr id="39" name="Straight Connector 38">
            <a:extLst>
              <a:ext uri="{FF2B5EF4-FFF2-40B4-BE49-F238E27FC236}">
                <a16:creationId xmlns:a16="http://schemas.microsoft.com/office/drawing/2014/main" id="{E9AAAAA9-5391-6703-B6F3-6AA6D723DD7E}"/>
              </a:ext>
            </a:extLst>
          </p:cNvPr>
          <p:cNvCxnSpPr>
            <a:cxnSpLocks/>
            <a:stCxn id="37" idx="2"/>
          </p:cNvCxnSpPr>
          <p:nvPr/>
        </p:nvCxnSpPr>
        <p:spPr>
          <a:xfrm>
            <a:off x="4152391" y="1855418"/>
            <a:ext cx="585265" cy="87619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F91BFE4-B3CA-CCB4-64C0-AFEFE2D29E5A}"/>
              </a:ext>
            </a:extLst>
          </p:cNvPr>
          <p:cNvSpPr txBox="1"/>
          <p:nvPr/>
        </p:nvSpPr>
        <p:spPr>
          <a:xfrm>
            <a:off x="6647394" y="718544"/>
            <a:ext cx="2576346" cy="1661993"/>
          </a:xfrm>
          <a:prstGeom prst="rect">
            <a:avLst/>
          </a:prstGeom>
          <a:noFill/>
        </p:spPr>
        <p:txBody>
          <a:bodyPr wrap="none" rtlCol="0">
            <a:spAutoFit/>
          </a:bodyPr>
          <a:lstStyle/>
          <a:p>
            <a:r>
              <a:rPr lang="en-US" dirty="0"/>
              <a:t>Command</a:t>
            </a:r>
            <a:br>
              <a:rPr lang="en-US" dirty="0"/>
            </a:br>
            <a:r>
              <a:rPr lang="en-US" sz="1050" dirty="0"/>
              <a:t>0x0101FFFF = Go to mode 1</a:t>
            </a:r>
          </a:p>
          <a:p>
            <a:r>
              <a:rPr lang="en-US" sz="1050" dirty="0"/>
              <a:t>0xFF01FFFF = Read State, Mode 1</a:t>
            </a:r>
          </a:p>
          <a:p>
            <a:r>
              <a:rPr lang="en-US" sz="1050" dirty="0"/>
              <a:t>0xFF0402FF = Go to mode 4</a:t>
            </a:r>
          </a:p>
          <a:p>
            <a:r>
              <a:rPr lang="en-US" sz="1050" dirty="0"/>
              <a:t>0xFF04FFFF = Read State, Mode 4</a:t>
            </a:r>
          </a:p>
          <a:p>
            <a:r>
              <a:rPr lang="en-US" sz="1050" dirty="0"/>
              <a:t>0x020102FF = Reset Cartridge Age</a:t>
            </a:r>
          </a:p>
          <a:p>
            <a:r>
              <a:rPr lang="en-US" sz="1050" dirty="0"/>
              <a:t>0xFF01FF01 = Wheel press in mode 1</a:t>
            </a:r>
          </a:p>
          <a:p>
            <a:r>
              <a:rPr lang="en-US" sz="1050" dirty="0"/>
              <a:t>0xFF04FF01 = Wheel press in mode 4</a:t>
            </a:r>
          </a:p>
          <a:p>
            <a:r>
              <a:rPr lang="en-US" sz="1050" dirty="0"/>
              <a:t>0xFF0101FF = Goto boost mode (5 minutes)</a:t>
            </a:r>
          </a:p>
        </p:txBody>
      </p:sp>
      <p:cxnSp>
        <p:nvCxnSpPr>
          <p:cNvPr id="45" name="Straight Connector 44">
            <a:extLst>
              <a:ext uri="{FF2B5EF4-FFF2-40B4-BE49-F238E27FC236}">
                <a16:creationId xmlns:a16="http://schemas.microsoft.com/office/drawing/2014/main" id="{3E63890D-96C2-C8FB-C1C6-A4FB710D6069}"/>
              </a:ext>
            </a:extLst>
          </p:cNvPr>
          <p:cNvCxnSpPr>
            <a:cxnSpLocks/>
          </p:cNvCxnSpPr>
          <p:nvPr/>
        </p:nvCxnSpPr>
        <p:spPr>
          <a:xfrm flipV="1">
            <a:off x="6682730" y="2380537"/>
            <a:ext cx="197464" cy="40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1AC0F9-C635-C5FD-5E4A-D3EE209B1326}"/>
              </a:ext>
            </a:extLst>
          </p:cNvPr>
          <p:cNvCxnSpPr>
            <a:cxnSpLocks/>
          </p:cNvCxnSpPr>
          <p:nvPr/>
        </p:nvCxnSpPr>
        <p:spPr>
          <a:xfrm>
            <a:off x="6195060" y="4012441"/>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DFA1D-B59B-4459-9375-B37DACE77BDB}"/>
              </a:ext>
            </a:extLst>
          </p:cNvPr>
          <p:cNvCxnSpPr>
            <a:cxnSpLocks/>
          </p:cNvCxnSpPr>
          <p:nvPr/>
        </p:nvCxnSpPr>
        <p:spPr>
          <a:xfrm flipH="1" flipV="1">
            <a:off x="6324143" y="4074087"/>
            <a:ext cx="465277" cy="482938"/>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B9CC5CA-AFCD-F46E-A148-37AADDB4F4A5}"/>
              </a:ext>
            </a:extLst>
          </p:cNvPr>
          <p:cNvSpPr txBox="1"/>
          <p:nvPr/>
        </p:nvSpPr>
        <p:spPr>
          <a:xfrm>
            <a:off x="6578080" y="4594958"/>
            <a:ext cx="1190839" cy="854080"/>
          </a:xfrm>
          <a:prstGeom prst="rect">
            <a:avLst/>
          </a:prstGeom>
          <a:noFill/>
        </p:spPr>
        <p:txBody>
          <a:bodyPr wrap="none" rtlCol="0">
            <a:spAutoFit/>
          </a:bodyPr>
          <a:lstStyle/>
          <a:p>
            <a:pPr algn="ctr"/>
            <a:r>
              <a:rPr lang="en-US" dirty="0"/>
              <a:t>Error Code</a:t>
            </a:r>
            <a:br>
              <a:rPr lang="en-US" dirty="0"/>
            </a:br>
            <a:r>
              <a:rPr lang="en-US" sz="1050" dirty="0"/>
              <a:t>0x00 = No Error</a:t>
            </a:r>
          </a:p>
          <a:p>
            <a:pPr algn="ctr"/>
            <a:r>
              <a:rPr lang="en-US" sz="1050" dirty="0"/>
              <a:t>0x01 = Error 1</a:t>
            </a:r>
          </a:p>
          <a:p>
            <a:pPr algn="ctr"/>
            <a:r>
              <a:rPr lang="en-US" sz="1050" dirty="0"/>
              <a:t>0x02 = Error 2</a:t>
            </a:r>
          </a:p>
        </p:txBody>
      </p:sp>
      <p:cxnSp>
        <p:nvCxnSpPr>
          <p:cNvPr id="54" name="Straight Connector 53">
            <a:extLst>
              <a:ext uri="{FF2B5EF4-FFF2-40B4-BE49-F238E27FC236}">
                <a16:creationId xmlns:a16="http://schemas.microsoft.com/office/drawing/2014/main" id="{3F58502A-476E-43DF-9E87-7CB50B2C6A57}"/>
              </a:ext>
            </a:extLst>
          </p:cNvPr>
          <p:cNvCxnSpPr>
            <a:cxnSpLocks/>
          </p:cNvCxnSpPr>
          <p:nvPr/>
        </p:nvCxnSpPr>
        <p:spPr>
          <a:xfrm>
            <a:off x="5926760" y="4012441"/>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72D4C17-06B9-65B5-AAC1-747C87642F2F}"/>
              </a:ext>
            </a:extLst>
          </p:cNvPr>
          <p:cNvSpPr txBox="1"/>
          <p:nvPr/>
        </p:nvSpPr>
        <p:spPr>
          <a:xfrm>
            <a:off x="5121499" y="4822156"/>
            <a:ext cx="1492716" cy="1338828"/>
          </a:xfrm>
          <a:prstGeom prst="rect">
            <a:avLst/>
          </a:prstGeom>
          <a:noFill/>
        </p:spPr>
        <p:txBody>
          <a:bodyPr wrap="none" rtlCol="0">
            <a:spAutoFit/>
          </a:bodyPr>
          <a:lstStyle/>
          <a:p>
            <a:pPr algn="ctr"/>
            <a:r>
              <a:rPr lang="en-US" dirty="0"/>
              <a:t>Boost Mode</a:t>
            </a:r>
            <a:br>
              <a:rPr lang="en-US" dirty="0"/>
            </a:br>
            <a:r>
              <a:rPr lang="en-US" sz="1050" dirty="0"/>
              <a:t>0x01 = Normal</a:t>
            </a:r>
          </a:p>
          <a:p>
            <a:pPr algn="ctr"/>
            <a:r>
              <a:rPr lang="en-US" sz="1050" dirty="0"/>
              <a:t>0x03 = Normal</a:t>
            </a:r>
          </a:p>
          <a:p>
            <a:pPr algn="ctr"/>
            <a:r>
              <a:rPr lang="en-US" sz="1050" dirty="0"/>
              <a:t>0x23 = Boost</a:t>
            </a:r>
          </a:p>
          <a:p>
            <a:pPr algn="ctr"/>
            <a:endParaRPr lang="en-US" sz="1050" dirty="0"/>
          </a:p>
          <a:p>
            <a:pPr algn="ctr"/>
            <a:r>
              <a:rPr lang="en-US" sz="1050" dirty="0"/>
              <a:t>Boost returns to normal</a:t>
            </a:r>
            <a:br>
              <a:rPr lang="en-US" sz="1050" dirty="0"/>
            </a:br>
            <a:r>
              <a:rPr lang="en-US" sz="1050" dirty="0"/>
              <a:t>after exactly 5 minutes.</a:t>
            </a:r>
          </a:p>
        </p:txBody>
      </p:sp>
      <p:cxnSp>
        <p:nvCxnSpPr>
          <p:cNvPr id="56" name="Straight Connector 55">
            <a:extLst>
              <a:ext uri="{FF2B5EF4-FFF2-40B4-BE49-F238E27FC236}">
                <a16:creationId xmlns:a16="http://schemas.microsoft.com/office/drawing/2014/main" id="{40050D75-A9B9-999D-D6F9-21F02835E396}"/>
              </a:ext>
            </a:extLst>
          </p:cNvPr>
          <p:cNvCxnSpPr>
            <a:cxnSpLocks/>
            <a:stCxn id="55" idx="0"/>
          </p:cNvCxnSpPr>
          <p:nvPr/>
        </p:nvCxnSpPr>
        <p:spPr>
          <a:xfrm flipV="1">
            <a:off x="5867857" y="4092606"/>
            <a:ext cx="177836" cy="72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1F0CD4A-F001-0D75-C7DB-9F606988B5E4}"/>
              </a:ext>
            </a:extLst>
          </p:cNvPr>
          <p:cNvCxnSpPr>
            <a:cxnSpLocks/>
          </p:cNvCxnSpPr>
          <p:nvPr/>
        </p:nvCxnSpPr>
        <p:spPr>
          <a:xfrm>
            <a:off x="7693711" y="3993902"/>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924EE7F-D65E-24AD-44E8-9719BEF8EB9C}"/>
              </a:ext>
            </a:extLst>
          </p:cNvPr>
          <p:cNvSpPr txBox="1"/>
          <p:nvPr/>
        </p:nvSpPr>
        <p:spPr>
          <a:xfrm>
            <a:off x="8048438" y="4403458"/>
            <a:ext cx="1435008" cy="1015663"/>
          </a:xfrm>
          <a:prstGeom prst="rect">
            <a:avLst/>
          </a:prstGeom>
          <a:noFill/>
        </p:spPr>
        <p:txBody>
          <a:bodyPr wrap="none" rtlCol="0">
            <a:spAutoFit/>
          </a:bodyPr>
          <a:lstStyle/>
          <a:p>
            <a:pPr algn="ctr"/>
            <a:r>
              <a:rPr lang="en-US" dirty="0"/>
              <a:t>Random B</a:t>
            </a:r>
            <a:br>
              <a:rPr lang="en-US" dirty="0"/>
            </a:br>
            <a:r>
              <a:rPr lang="en-US" sz="1050" dirty="0"/>
              <a:t>0x00, 0x01, 0x40, 0x41</a:t>
            </a:r>
          </a:p>
          <a:p>
            <a:pPr algn="ctr"/>
            <a:endParaRPr lang="en-US" sz="1050" dirty="0"/>
          </a:p>
          <a:p>
            <a:pPr algn="ctr"/>
            <a:r>
              <a:rPr lang="en-US" sz="1050" dirty="0"/>
              <a:t>If 0x40 or 0x41,</a:t>
            </a:r>
            <a:br>
              <a:rPr lang="en-US" sz="1050" dirty="0"/>
            </a:br>
            <a:r>
              <a:rPr lang="en-US" sz="1050" dirty="0"/>
              <a:t>Random A is always 0</a:t>
            </a:r>
          </a:p>
        </p:txBody>
      </p:sp>
      <p:cxnSp>
        <p:nvCxnSpPr>
          <p:cNvPr id="61" name="Straight Connector 60">
            <a:extLst>
              <a:ext uri="{FF2B5EF4-FFF2-40B4-BE49-F238E27FC236}">
                <a16:creationId xmlns:a16="http://schemas.microsoft.com/office/drawing/2014/main" id="{37E424EB-F1EA-AC64-4631-0630BAE6A081}"/>
              </a:ext>
            </a:extLst>
          </p:cNvPr>
          <p:cNvCxnSpPr/>
          <p:nvPr/>
        </p:nvCxnSpPr>
        <p:spPr>
          <a:xfrm>
            <a:off x="7935567" y="4094594"/>
            <a:ext cx="560733" cy="34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A9B34A8-D9D3-5CE5-B6A2-564F52094786}"/>
              </a:ext>
            </a:extLst>
          </p:cNvPr>
          <p:cNvCxnSpPr>
            <a:cxnSpLocks/>
          </p:cNvCxnSpPr>
          <p:nvPr/>
        </p:nvCxnSpPr>
        <p:spPr>
          <a:xfrm>
            <a:off x="5667375" y="4012441"/>
            <a:ext cx="24185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EC90710-D495-6C07-AA38-53B50C53738F}"/>
              </a:ext>
            </a:extLst>
          </p:cNvPr>
          <p:cNvCxnSpPr>
            <a:cxnSpLocks/>
          </p:cNvCxnSpPr>
          <p:nvPr/>
        </p:nvCxnSpPr>
        <p:spPr>
          <a:xfrm flipV="1">
            <a:off x="4648519" y="4072484"/>
            <a:ext cx="1139784" cy="1231094"/>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DC1E9C9-07D5-EE8C-9CB4-9576123E5160}"/>
              </a:ext>
            </a:extLst>
          </p:cNvPr>
          <p:cNvSpPr txBox="1"/>
          <p:nvPr/>
        </p:nvSpPr>
        <p:spPr>
          <a:xfrm>
            <a:off x="3502831" y="5303578"/>
            <a:ext cx="1435008" cy="530915"/>
          </a:xfrm>
          <a:prstGeom prst="rect">
            <a:avLst/>
          </a:prstGeom>
          <a:noFill/>
        </p:spPr>
        <p:txBody>
          <a:bodyPr wrap="none" rtlCol="0">
            <a:spAutoFit/>
          </a:bodyPr>
          <a:lstStyle/>
          <a:p>
            <a:pPr algn="ctr"/>
            <a:r>
              <a:rPr lang="en-US" dirty="0"/>
              <a:t>Random A</a:t>
            </a:r>
            <a:br>
              <a:rPr lang="en-US" dirty="0"/>
            </a:br>
            <a:r>
              <a:rPr lang="en-US" sz="1050" dirty="0"/>
              <a:t>0x00, 0x06, 0x07, 0x08</a:t>
            </a:r>
          </a:p>
        </p:txBody>
      </p:sp>
      <p:cxnSp>
        <p:nvCxnSpPr>
          <p:cNvPr id="75" name="Straight Arrow Connector 74">
            <a:extLst>
              <a:ext uri="{FF2B5EF4-FFF2-40B4-BE49-F238E27FC236}">
                <a16:creationId xmlns:a16="http://schemas.microsoft.com/office/drawing/2014/main" id="{74C31CB8-BDF9-A72F-6791-F955E3ECC262}"/>
              </a:ext>
            </a:extLst>
          </p:cNvPr>
          <p:cNvCxnSpPr/>
          <p:nvPr/>
        </p:nvCxnSpPr>
        <p:spPr>
          <a:xfrm>
            <a:off x="3195270" y="3247707"/>
            <a:ext cx="307561" cy="43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044F31A-048C-9B28-8D38-7893B425056E}"/>
              </a:ext>
            </a:extLst>
          </p:cNvPr>
          <p:cNvCxnSpPr>
            <a:cxnSpLocks/>
          </p:cNvCxnSpPr>
          <p:nvPr/>
        </p:nvCxnSpPr>
        <p:spPr>
          <a:xfrm flipH="1">
            <a:off x="3195270" y="3247707"/>
            <a:ext cx="307561" cy="43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18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6B729-C0B8-58AB-9163-C090750BF8AD}"/>
              </a:ext>
            </a:extLst>
          </p:cNvPr>
          <p:cNvPicPr>
            <a:picLocks noChangeAspect="1"/>
          </p:cNvPicPr>
          <p:nvPr/>
        </p:nvPicPr>
        <p:blipFill>
          <a:blip r:embed="rId2"/>
          <a:stretch>
            <a:fillRect/>
          </a:stretch>
        </p:blipFill>
        <p:spPr>
          <a:xfrm rot="5400000">
            <a:off x="7745222" y="-231879"/>
            <a:ext cx="1291338" cy="4589782"/>
          </a:xfrm>
          <a:prstGeom prst="rect">
            <a:avLst/>
          </a:prstGeom>
        </p:spPr>
      </p:pic>
      <p:pic>
        <p:nvPicPr>
          <p:cNvPr id="4" name="Picture 3">
            <a:extLst>
              <a:ext uri="{FF2B5EF4-FFF2-40B4-BE49-F238E27FC236}">
                <a16:creationId xmlns:a16="http://schemas.microsoft.com/office/drawing/2014/main" id="{5C0F3AD4-405F-B37C-E99F-58755348A58B}"/>
              </a:ext>
            </a:extLst>
          </p:cNvPr>
          <p:cNvPicPr>
            <a:picLocks noChangeAspect="1"/>
          </p:cNvPicPr>
          <p:nvPr/>
        </p:nvPicPr>
        <p:blipFill rotWithShape="1">
          <a:blip r:embed="rId3">
            <a:extLst>
              <a:ext uri="{28A0092B-C50C-407E-A947-70E740481C1C}">
                <a14:useLocalDpi xmlns:a14="http://schemas.microsoft.com/office/drawing/2010/main" val="0"/>
              </a:ext>
            </a:extLst>
          </a:blip>
          <a:srcRect l="48752" t="35073" r="40596" b="33978"/>
          <a:stretch/>
        </p:blipFill>
        <p:spPr>
          <a:xfrm>
            <a:off x="1991299" y="1210933"/>
            <a:ext cx="782031" cy="1704159"/>
          </a:xfrm>
          <a:prstGeom prst="rect">
            <a:avLst/>
          </a:prstGeom>
          <a:effectLst>
            <a:outerShdw blurRad="177800" dist="38100" dir="5400000" sx="103000" sy="103000" algn="t" rotWithShape="0">
              <a:prstClr val="black">
                <a:alpha val="40000"/>
              </a:prstClr>
            </a:outerShdw>
          </a:effectLst>
        </p:spPr>
      </p:pic>
      <p:sp>
        <p:nvSpPr>
          <p:cNvPr id="5" name="TextBox 4">
            <a:extLst>
              <a:ext uri="{FF2B5EF4-FFF2-40B4-BE49-F238E27FC236}">
                <a16:creationId xmlns:a16="http://schemas.microsoft.com/office/drawing/2014/main" id="{9F9863FE-2A1F-E9DC-7611-5774DAB73612}"/>
              </a:ext>
            </a:extLst>
          </p:cNvPr>
          <p:cNvSpPr txBox="1"/>
          <p:nvPr/>
        </p:nvSpPr>
        <p:spPr>
          <a:xfrm>
            <a:off x="2937295" y="848430"/>
            <a:ext cx="1718740" cy="2308324"/>
          </a:xfrm>
          <a:prstGeom prst="rect">
            <a:avLst/>
          </a:prstGeom>
          <a:noFill/>
        </p:spPr>
        <p:txBody>
          <a:bodyPr wrap="none" rtlCol="0">
            <a:spAutoFit/>
          </a:bodyPr>
          <a:lstStyle/>
          <a:p>
            <a:r>
              <a:rPr lang="en-US" dirty="0"/>
              <a:t>Pin 8 – Ground</a:t>
            </a:r>
          </a:p>
          <a:p>
            <a:r>
              <a:rPr lang="en-US" dirty="0"/>
              <a:t>Pin 7 – Not used</a:t>
            </a:r>
          </a:p>
          <a:p>
            <a:r>
              <a:rPr lang="en-US" dirty="0"/>
              <a:t>Pin 6 – </a:t>
            </a:r>
            <a:r>
              <a:rPr lang="en-US" b="1" dirty="0">
                <a:solidFill>
                  <a:schemeClr val="accent1"/>
                </a:solidFill>
              </a:rPr>
              <a:t>RS485 B</a:t>
            </a:r>
          </a:p>
          <a:p>
            <a:r>
              <a:rPr lang="en-US" dirty="0"/>
              <a:t>Pin 5 – I2C</a:t>
            </a:r>
          </a:p>
          <a:p>
            <a:r>
              <a:rPr lang="en-US" dirty="0"/>
              <a:t>Pin 4 – </a:t>
            </a:r>
            <a:r>
              <a:rPr lang="en-US" b="1" dirty="0"/>
              <a:t>Ground</a:t>
            </a:r>
          </a:p>
          <a:p>
            <a:r>
              <a:rPr lang="en-US" dirty="0"/>
              <a:t>Pin 3 – I2C</a:t>
            </a:r>
          </a:p>
          <a:p>
            <a:r>
              <a:rPr lang="en-US" dirty="0"/>
              <a:t>Pin 2 – </a:t>
            </a:r>
            <a:r>
              <a:rPr lang="en-US" b="1" dirty="0">
                <a:solidFill>
                  <a:srgbClr val="FF0000"/>
                </a:solidFill>
              </a:rPr>
              <a:t>+12V</a:t>
            </a:r>
          </a:p>
          <a:p>
            <a:r>
              <a:rPr lang="en-US" dirty="0"/>
              <a:t>Pin 1 – </a:t>
            </a:r>
            <a:r>
              <a:rPr lang="en-US" b="1" dirty="0">
                <a:solidFill>
                  <a:schemeClr val="accent6"/>
                </a:solidFill>
              </a:rPr>
              <a:t>RS485 A</a:t>
            </a:r>
          </a:p>
        </p:txBody>
      </p:sp>
      <p:cxnSp>
        <p:nvCxnSpPr>
          <p:cNvPr id="8" name="Connector: Elbow 7">
            <a:extLst>
              <a:ext uri="{FF2B5EF4-FFF2-40B4-BE49-F238E27FC236}">
                <a16:creationId xmlns:a16="http://schemas.microsoft.com/office/drawing/2014/main" id="{5D407F64-28EE-9283-F08C-7B7CD7483DAD}"/>
              </a:ext>
            </a:extLst>
          </p:cNvPr>
          <p:cNvCxnSpPr>
            <a:cxnSpLocks/>
          </p:cNvCxnSpPr>
          <p:nvPr/>
        </p:nvCxnSpPr>
        <p:spPr>
          <a:xfrm flipV="1">
            <a:off x="4553298" y="2456982"/>
            <a:ext cx="1855122" cy="487614"/>
          </a:xfrm>
          <a:prstGeom prst="bentConnector3">
            <a:avLst>
              <a:gd name="adj1" fmla="val 49178"/>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37518E8-1C4F-D207-38F2-96E93F0891D1}"/>
              </a:ext>
            </a:extLst>
          </p:cNvPr>
          <p:cNvCxnSpPr>
            <a:cxnSpLocks/>
          </p:cNvCxnSpPr>
          <p:nvPr/>
        </p:nvCxnSpPr>
        <p:spPr>
          <a:xfrm>
            <a:off x="4529409" y="1595434"/>
            <a:ext cx="1879011" cy="586948"/>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A1743C-E4C5-BEB6-5AF8-92EA48692005}"/>
              </a:ext>
            </a:extLst>
          </p:cNvPr>
          <p:cNvCxnSpPr>
            <a:cxnSpLocks/>
          </p:cNvCxnSpPr>
          <p:nvPr/>
        </p:nvCxnSpPr>
        <p:spPr>
          <a:xfrm flipV="1">
            <a:off x="2410170" y="1085322"/>
            <a:ext cx="527125" cy="505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01AB75-A51D-058E-B96B-864F0677EE5B}"/>
              </a:ext>
            </a:extLst>
          </p:cNvPr>
          <p:cNvCxnSpPr>
            <a:cxnSpLocks/>
          </p:cNvCxnSpPr>
          <p:nvPr/>
        </p:nvCxnSpPr>
        <p:spPr>
          <a:xfrm>
            <a:off x="2410170" y="2578730"/>
            <a:ext cx="527125" cy="365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9CA0AB8-BFDD-96E7-F707-BAB276C8E291}"/>
              </a:ext>
            </a:extLst>
          </p:cNvPr>
          <p:cNvCxnSpPr>
            <a:cxnSpLocks/>
          </p:cNvCxnSpPr>
          <p:nvPr/>
        </p:nvCxnSpPr>
        <p:spPr>
          <a:xfrm>
            <a:off x="4529409" y="2133611"/>
            <a:ext cx="1309791" cy="1053959"/>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5074E8F-ABDE-959E-CBB3-0BA043934DD9}"/>
              </a:ext>
            </a:extLst>
          </p:cNvPr>
          <p:cNvCxnSpPr>
            <a:cxnSpLocks/>
          </p:cNvCxnSpPr>
          <p:nvPr/>
        </p:nvCxnSpPr>
        <p:spPr>
          <a:xfrm>
            <a:off x="4281772" y="2671788"/>
            <a:ext cx="1557428" cy="663057"/>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CB109A6-EB8E-00F0-3735-9B086A641D78}"/>
              </a:ext>
            </a:extLst>
          </p:cNvPr>
          <p:cNvCxnSpPr>
            <a:cxnSpLocks/>
          </p:cNvCxnSpPr>
          <p:nvPr/>
        </p:nvCxnSpPr>
        <p:spPr>
          <a:xfrm rot="10800000" flipV="1">
            <a:off x="5839201" y="2173536"/>
            <a:ext cx="4346261" cy="1014034"/>
          </a:xfrm>
          <a:prstGeom prst="bentConnector3">
            <a:avLst>
              <a:gd name="adj1" fmla="val 1458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A9B949B-C81F-6451-EFF4-40992337BDC2}"/>
              </a:ext>
            </a:extLst>
          </p:cNvPr>
          <p:cNvCxnSpPr>
            <a:cxnSpLocks/>
          </p:cNvCxnSpPr>
          <p:nvPr/>
        </p:nvCxnSpPr>
        <p:spPr>
          <a:xfrm flipV="1">
            <a:off x="5830553" y="2456982"/>
            <a:ext cx="4354909" cy="877863"/>
          </a:xfrm>
          <a:prstGeom prst="bentConnector3">
            <a:avLst>
              <a:gd name="adj1" fmla="val 8814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219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696</Words>
  <Application>Microsoft Office PowerPoint</Application>
  <PresentationFormat>Widescreen</PresentationFormat>
  <Paragraphs>113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Consolas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Default</dc:creator>
  <cp:lastModifiedBy>Default</cp:lastModifiedBy>
  <cp:revision>54</cp:revision>
  <dcterms:created xsi:type="dcterms:W3CDTF">2024-05-19T18:53:01Z</dcterms:created>
  <dcterms:modified xsi:type="dcterms:W3CDTF">2026-01-18T19:57:05Z</dcterms:modified>
</cp:coreProperties>
</file>